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Wildcat College" charset="1" panose="00000000000000000000"/>
      <p:regular r:id="rId25"/>
    </p:embeddedFont>
    <p:embeddedFont>
      <p:font typeface="Canva Sans Bold Italics" charset="1" panose="020B0803030501040103"/>
      <p:regular r:id="rId26"/>
    </p:embeddedFont>
    <p:embeddedFont>
      <p:font typeface="Canva Sans Italics" charset="1" panose="020B0503030501040103"/>
      <p:regular r:id="rId27"/>
    </p:embeddedFont>
    <p:embeddedFont>
      <p:font typeface="Alegreya Bold" charset="1" panose="00000800000000000000"/>
      <p:regular r:id="rId28"/>
    </p:embeddedFont>
    <p:embeddedFont>
      <p:font typeface="Alegreya" charset="1" panose="00000500000000000000"/>
      <p:regular r:id="rId29"/>
    </p:embeddedFont>
    <p:embeddedFont>
      <p:font typeface="Alegreya Italics" charset="1" panose="00000500000000000000"/>
      <p:regular r:id="rId33"/>
    </p:embeddedFont>
    <p:embeddedFont>
      <p:font typeface="Canva Sans" charset="1" panose="020B0503030501040103"/>
      <p:regular r:id="rId34"/>
    </p:embeddedFont>
    <p:embeddedFont>
      <p:font typeface="Alfa Slab One" charset="1" panose="00000500000000000000"/>
      <p:regular r:id="rId36"/>
    </p:embeddedFont>
    <p:embeddedFont>
      <p:font typeface="Horizon" charset="1" panose="02000500000000000000"/>
      <p:regular r:id="rId37"/>
    </p:embeddedFont>
    <p:embeddedFont>
      <p:font typeface="Canva Sans Bold" charset="1" panose="020B0803030501040103"/>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notesMasters/notesMaster1.xml" Type="http://schemas.openxmlformats.org/officeDocument/2006/relationships/notesMaster"/><Relationship Id="rId31" Target="theme/theme2.xml" Type="http://schemas.openxmlformats.org/officeDocument/2006/relationships/theme"/><Relationship Id="rId32" Target="notesSlides/notesSlide1.xml" Type="http://schemas.openxmlformats.org/officeDocument/2006/relationships/notesSlide"/><Relationship Id="rId33" Target="fonts/font33.fntdata" Type="http://schemas.openxmlformats.org/officeDocument/2006/relationships/font"/><Relationship Id="rId34" Target="fonts/font34.fntdata" Type="http://schemas.openxmlformats.org/officeDocument/2006/relationships/font"/><Relationship Id="rId35" Target="notesSlides/notesSlide2.xml" Type="http://schemas.openxmlformats.org/officeDocument/2006/relationships/notesSlide"/><Relationship Id="rId36" Target="fonts/font36.fntdata" Type="http://schemas.openxmlformats.org/officeDocument/2006/relationships/font"/><Relationship Id="rId37" Target="fonts/font37.fntdata" Type="http://schemas.openxmlformats.org/officeDocument/2006/relationships/font"/><Relationship Id="rId38" Target="notesSlides/notesSlide3.xml" Type="http://schemas.openxmlformats.org/officeDocument/2006/relationships/notesSlide"/><Relationship Id="rId39" Target="notesSlides/notesSlide4.xml" Type="http://schemas.openxmlformats.org/officeDocument/2006/relationships/notesSlide"/><Relationship Id="rId4" Target="theme/theme1.xml" Type="http://schemas.openxmlformats.org/officeDocument/2006/relationships/theme"/><Relationship Id="rId40" Target="fonts/font40.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Students socially graduate with their class</a:t>
            </a:r>
          </a:p>
          <a:p>
            <a:r>
              <a:rPr lang="en-US"/>
              <a:t>Students are considered a 5th year senior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FEP students automatically meet this coursework requirement.</a:t>
            </a:r>
          </a:p>
          <a:p>
            <a:r>
              <a:rPr lang="en-US"/>
              <a:t>Students socially graduate with their class</a:t>
            </a:r>
          </a:p>
          <a:p>
            <a:r>
              <a:rPr lang="en-US"/>
              <a:t>Students are considered a 5th year senior and then a 6th year senior during the second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College credit in this class- not just sitting in the high school section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https://www.cherrycreekschools.org/Page/14839"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5.jpeg" Type="http://schemas.openxmlformats.org/officeDocument/2006/relationships/image"/><Relationship Id="rId4" Target="https://www.cherrycreekschools.org/Page/14839"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https://www.cherrycreekschools.org/Page/14839" TargetMode="External" Type="http://schemas.openxmlformats.org/officeDocument/2006/relationships/hyperlink"/><Relationship Id="rId4" Target="../media/image3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 Id="rId4" Target="../media/image4.svg" Type="http://schemas.openxmlformats.org/officeDocument/2006/relationships/image"/><Relationship Id="rId5" Target="../media/image5.jpeg" Type="http://schemas.openxmlformats.org/officeDocument/2006/relationships/image"/><Relationship Id="rId6" Target="https://www.cherrycreekschools.org/Page/14839"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5.jpeg" Type="http://schemas.openxmlformats.org/officeDocument/2006/relationships/image"/><Relationship Id="rId4" Target="https://www.cherrycreekschools.org/Page/14839" TargetMode="External" Type="http://schemas.openxmlformats.org/officeDocument/2006/relationships/hyperlink"/><Relationship Id="rId5" Target="../media/image6.png" Type="http://schemas.openxmlformats.org/officeDocument/2006/relationships/image"/><Relationship Id="rId6"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2" Target="../notesSlides/notesSlide4.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jpeg" Type="http://schemas.openxmlformats.org/officeDocument/2006/relationships/image"/><Relationship Id="rId9" Target="../media/image1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206032" y="3266282"/>
            <a:ext cx="5325441" cy="3754436"/>
          </a:xfrm>
          <a:custGeom>
            <a:avLst/>
            <a:gdLst/>
            <a:ahLst/>
            <a:cxnLst/>
            <a:rect r="r" b="b" t="t" l="l"/>
            <a:pathLst>
              <a:path h="3754436" w="5325441">
                <a:moveTo>
                  <a:pt x="0" y="0"/>
                </a:moveTo>
                <a:lnTo>
                  <a:pt x="5325441" y="0"/>
                </a:lnTo>
                <a:lnTo>
                  <a:pt x="5325441" y="3754436"/>
                </a:lnTo>
                <a:lnTo>
                  <a:pt x="0" y="37544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409240" y="424426"/>
            <a:ext cx="15065318" cy="2787289"/>
          </a:xfrm>
          <a:prstGeom prst="rect">
            <a:avLst/>
          </a:prstGeom>
        </p:spPr>
        <p:txBody>
          <a:bodyPr anchor="t" rtlCol="false" tIns="0" lIns="0" bIns="0" rIns="0">
            <a:spAutoFit/>
          </a:bodyPr>
          <a:lstStyle/>
          <a:p>
            <a:pPr algn="l">
              <a:lnSpc>
                <a:spcPts val="22769"/>
              </a:lnSpc>
            </a:pPr>
            <a:r>
              <a:rPr lang="en-US" sz="16264">
                <a:solidFill>
                  <a:srgbClr val="800000"/>
                </a:solidFill>
                <a:latin typeface="Wildcat College"/>
                <a:ea typeface="Wildcat College"/>
                <a:cs typeface="Wildcat College"/>
                <a:sym typeface="Wildcat College"/>
              </a:rPr>
              <a:t>ASCENT &amp; TREP</a:t>
            </a:r>
          </a:p>
        </p:txBody>
      </p:sp>
      <p:sp>
        <p:nvSpPr>
          <p:cNvPr name="TextBox 4" id="4"/>
          <p:cNvSpPr txBox="true"/>
          <p:nvPr/>
        </p:nvSpPr>
        <p:spPr>
          <a:xfrm rot="0">
            <a:off x="3545424" y="7501029"/>
            <a:ext cx="11634935" cy="2380615"/>
          </a:xfrm>
          <a:prstGeom prst="rect">
            <a:avLst/>
          </a:prstGeom>
        </p:spPr>
        <p:txBody>
          <a:bodyPr anchor="t" rtlCol="false" tIns="0" lIns="0" bIns="0" rIns="0">
            <a:spAutoFit/>
          </a:bodyPr>
          <a:lstStyle/>
          <a:p>
            <a:pPr algn="ctr">
              <a:lnSpc>
                <a:spcPts val="4759"/>
              </a:lnSpc>
            </a:pPr>
            <a:r>
              <a:rPr lang="en-US" b="true" sz="3399" i="true">
                <a:solidFill>
                  <a:srgbClr val="0E67A3"/>
                </a:solidFill>
                <a:latin typeface="Canva Sans Bold Italics"/>
                <a:ea typeface="Canva Sans Bold Italics"/>
                <a:cs typeface="Canva Sans Bold Italics"/>
                <a:sym typeface="Canva Sans Bold Italics"/>
              </a:rPr>
              <a:t>Senior Presentation</a:t>
            </a:r>
          </a:p>
          <a:p>
            <a:pPr algn="ctr">
              <a:lnSpc>
                <a:spcPts val="4759"/>
              </a:lnSpc>
            </a:pPr>
            <a:r>
              <a:rPr lang="en-US" sz="3399" i="true">
                <a:solidFill>
                  <a:srgbClr val="0E67A3"/>
                </a:solidFill>
                <a:latin typeface="Canva Sans Italics"/>
                <a:ea typeface="Canva Sans Italics"/>
                <a:cs typeface="Canva Sans Italics"/>
                <a:sym typeface="Canva Sans Italics"/>
              </a:rPr>
              <a:t>Programs designed and funded by the State of Colorado to help students move into post-secondary education with financial support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88705" y="1821111"/>
            <a:ext cx="7466232" cy="6075647"/>
          </a:xfrm>
          <a:custGeom>
            <a:avLst/>
            <a:gdLst/>
            <a:ahLst/>
            <a:cxnLst/>
            <a:rect r="r" b="b" t="t" l="l"/>
            <a:pathLst>
              <a:path h="6075647" w="7466232">
                <a:moveTo>
                  <a:pt x="0" y="0"/>
                </a:moveTo>
                <a:lnTo>
                  <a:pt x="7466233" y="0"/>
                </a:lnTo>
                <a:lnTo>
                  <a:pt x="7466233" y="6075647"/>
                </a:lnTo>
                <a:lnTo>
                  <a:pt x="0" y="6075647"/>
                </a:lnTo>
                <a:lnTo>
                  <a:pt x="0" y="0"/>
                </a:lnTo>
                <a:close/>
              </a:path>
            </a:pathLst>
          </a:custGeom>
          <a:blipFill>
            <a:blip r:embed="rId2"/>
            <a:stretch>
              <a:fillRect l="0" t="0" r="0" b="0"/>
            </a:stretch>
          </a:blipFill>
        </p:spPr>
      </p:sp>
      <p:sp>
        <p:nvSpPr>
          <p:cNvPr name="Freeform 3" id="3"/>
          <p:cNvSpPr/>
          <p:nvPr/>
        </p:nvSpPr>
        <p:spPr>
          <a:xfrm flipH="false" flipV="false" rot="0">
            <a:off x="9305647" y="1869904"/>
            <a:ext cx="8703038" cy="6026854"/>
          </a:xfrm>
          <a:custGeom>
            <a:avLst/>
            <a:gdLst/>
            <a:ahLst/>
            <a:cxnLst/>
            <a:rect r="r" b="b" t="t" l="l"/>
            <a:pathLst>
              <a:path h="6026854" w="8703038">
                <a:moveTo>
                  <a:pt x="0" y="0"/>
                </a:moveTo>
                <a:lnTo>
                  <a:pt x="8703038" y="0"/>
                </a:lnTo>
                <a:lnTo>
                  <a:pt x="8703038" y="6026854"/>
                </a:lnTo>
                <a:lnTo>
                  <a:pt x="0" y="6026854"/>
                </a:lnTo>
                <a:lnTo>
                  <a:pt x="0" y="0"/>
                </a:lnTo>
                <a:close/>
              </a:path>
            </a:pathLst>
          </a:custGeom>
          <a:blipFill>
            <a:blip r:embed="rId3"/>
            <a:stretch>
              <a:fillRect l="0" t="0" r="0" b="0"/>
            </a:stretch>
          </a:blipFill>
        </p:spPr>
      </p:sp>
      <p:sp>
        <p:nvSpPr>
          <p:cNvPr name="TextBox 4" id="4"/>
          <p:cNvSpPr txBox="true"/>
          <p:nvPr/>
        </p:nvSpPr>
        <p:spPr>
          <a:xfrm rot="0">
            <a:off x="193650" y="-35108"/>
            <a:ext cx="18223994" cy="1708151"/>
          </a:xfrm>
          <a:prstGeom prst="rect">
            <a:avLst/>
          </a:prstGeom>
        </p:spPr>
        <p:txBody>
          <a:bodyPr anchor="t" rtlCol="false" tIns="0" lIns="0" bIns="0" rIns="0">
            <a:spAutoFit/>
          </a:bodyPr>
          <a:lstStyle/>
          <a:p>
            <a:pPr algn="ctr">
              <a:lnSpc>
                <a:spcPts val="13999"/>
              </a:lnSpc>
            </a:pPr>
            <a:r>
              <a:rPr lang="en-US" sz="9999">
                <a:solidFill>
                  <a:srgbClr val="800000"/>
                </a:solidFill>
                <a:latin typeface="Wildcat College"/>
                <a:ea typeface="Wildcat College"/>
                <a:cs typeface="Wildcat College"/>
                <a:sym typeface="Wildcat College"/>
              </a:rPr>
              <a:t>Unofficial vs. official transcripts</a:t>
            </a:r>
          </a:p>
        </p:txBody>
      </p:sp>
      <p:sp>
        <p:nvSpPr>
          <p:cNvPr name="TextBox 5" id="5"/>
          <p:cNvSpPr txBox="true"/>
          <p:nvPr/>
        </p:nvSpPr>
        <p:spPr>
          <a:xfrm rot="0">
            <a:off x="222105" y="8039633"/>
            <a:ext cx="18016686" cy="1825626"/>
          </a:xfrm>
          <a:prstGeom prst="rect">
            <a:avLst/>
          </a:prstGeom>
        </p:spPr>
        <p:txBody>
          <a:bodyPr anchor="t" rtlCol="false" tIns="0" lIns="0" bIns="0" rIns="0">
            <a:spAutoFit/>
          </a:bodyPr>
          <a:lstStyle/>
          <a:p>
            <a:pPr algn="ctr">
              <a:lnSpc>
                <a:spcPts val="4899"/>
              </a:lnSpc>
            </a:pPr>
            <a:r>
              <a:rPr lang="en-US" sz="3499">
                <a:solidFill>
                  <a:srgbClr val="0E67A3"/>
                </a:solidFill>
                <a:latin typeface="Alegreya"/>
                <a:ea typeface="Alegreya"/>
                <a:cs typeface="Alegreya"/>
                <a:sym typeface="Alegreya"/>
              </a:rPr>
              <a:t>CCSD ASCENT needs your unofficial transcripts to show the 9 CE credits. </a:t>
            </a:r>
          </a:p>
          <a:p>
            <a:pPr algn="ctr">
              <a:lnSpc>
                <a:spcPts val="4899"/>
              </a:lnSpc>
            </a:pPr>
            <a:r>
              <a:rPr lang="en-US" sz="3499">
                <a:solidFill>
                  <a:srgbClr val="0E67A3"/>
                </a:solidFill>
                <a:latin typeface="Alegreya"/>
                <a:ea typeface="Alegreya"/>
                <a:cs typeface="Alegreya"/>
                <a:sym typeface="Alegreya"/>
              </a:rPr>
              <a:t>We do NOT send these to your college.</a:t>
            </a:r>
          </a:p>
          <a:p>
            <a:pPr algn="ctr">
              <a:lnSpc>
                <a:spcPts val="4899"/>
              </a:lnSpc>
              <a:spcBef>
                <a:spcPct val="0"/>
              </a:spcBef>
            </a:pPr>
            <a:r>
              <a:rPr lang="en-US" sz="3499">
                <a:solidFill>
                  <a:srgbClr val="0E67A3"/>
                </a:solidFill>
                <a:latin typeface="Alegreya"/>
                <a:ea typeface="Alegreya"/>
                <a:cs typeface="Alegreya"/>
                <a:sym typeface="Alegreya"/>
              </a:rPr>
              <a:t>To receive credit for CE or DE classes, send your official transcripts to the college you are attending.</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78373" y="2050522"/>
            <a:ext cx="14845788" cy="3287282"/>
          </a:xfrm>
          <a:custGeom>
            <a:avLst/>
            <a:gdLst/>
            <a:ahLst/>
            <a:cxnLst/>
            <a:rect r="r" b="b" t="t" l="l"/>
            <a:pathLst>
              <a:path h="3287282" w="14845788">
                <a:moveTo>
                  <a:pt x="0" y="0"/>
                </a:moveTo>
                <a:lnTo>
                  <a:pt x="14845788" y="0"/>
                </a:lnTo>
                <a:lnTo>
                  <a:pt x="14845788" y="3287282"/>
                </a:lnTo>
                <a:lnTo>
                  <a:pt x="0" y="3287282"/>
                </a:lnTo>
                <a:lnTo>
                  <a:pt x="0" y="0"/>
                </a:lnTo>
                <a:close/>
              </a:path>
            </a:pathLst>
          </a:custGeom>
          <a:blipFill>
            <a:blip r:embed="rId2"/>
            <a:stretch>
              <a:fillRect l="0" t="0" r="0" b="0"/>
            </a:stretch>
          </a:blipFill>
        </p:spPr>
      </p:sp>
      <p:sp>
        <p:nvSpPr>
          <p:cNvPr name="Freeform 3" id="3"/>
          <p:cNvSpPr/>
          <p:nvPr/>
        </p:nvSpPr>
        <p:spPr>
          <a:xfrm flipH="false" flipV="false" rot="0">
            <a:off x="1278373" y="6744202"/>
            <a:ext cx="9135244" cy="2628327"/>
          </a:xfrm>
          <a:custGeom>
            <a:avLst/>
            <a:gdLst/>
            <a:ahLst/>
            <a:cxnLst/>
            <a:rect r="r" b="b" t="t" l="l"/>
            <a:pathLst>
              <a:path h="2628327" w="9135244">
                <a:moveTo>
                  <a:pt x="0" y="0"/>
                </a:moveTo>
                <a:lnTo>
                  <a:pt x="9135244" y="0"/>
                </a:lnTo>
                <a:lnTo>
                  <a:pt x="9135244" y="2628326"/>
                </a:lnTo>
                <a:lnTo>
                  <a:pt x="0" y="2628326"/>
                </a:lnTo>
                <a:lnTo>
                  <a:pt x="0" y="0"/>
                </a:lnTo>
                <a:close/>
              </a:path>
            </a:pathLst>
          </a:custGeom>
          <a:blipFill>
            <a:blip r:embed="rId3"/>
            <a:stretch>
              <a:fillRect l="0" t="-198909" r="0" b="0"/>
            </a:stretch>
          </a:blipFill>
        </p:spPr>
      </p:sp>
      <p:sp>
        <p:nvSpPr>
          <p:cNvPr name="Freeform 4" id="4"/>
          <p:cNvSpPr/>
          <p:nvPr/>
        </p:nvSpPr>
        <p:spPr>
          <a:xfrm flipH="false" flipV="false" rot="0">
            <a:off x="1278373" y="5642604"/>
            <a:ext cx="12636261" cy="1658509"/>
          </a:xfrm>
          <a:custGeom>
            <a:avLst/>
            <a:gdLst/>
            <a:ahLst/>
            <a:cxnLst/>
            <a:rect r="r" b="b" t="t" l="l"/>
            <a:pathLst>
              <a:path h="1658509" w="12636261">
                <a:moveTo>
                  <a:pt x="0" y="0"/>
                </a:moveTo>
                <a:lnTo>
                  <a:pt x="12636261" y="0"/>
                </a:lnTo>
                <a:lnTo>
                  <a:pt x="12636261" y="1658509"/>
                </a:lnTo>
                <a:lnTo>
                  <a:pt x="0" y="1658509"/>
                </a:lnTo>
                <a:lnTo>
                  <a:pt x="0" y="0"/>
                </a:lnTo>
                <a:close/>
              </a:path>
            </a:pathLst>
          </a:custGeom>
          <a:blipFill>
            <a:blip r:embed="rId4"/>
            <a:stretch>
              <a:fillRect l="0" t="0" r="0" b="0"/>
            </a:stretch>
          </a:blipFill>
        </p:spPr>
      </p:sp>
      <p:sp>
        <p:nvSpPr>
          <p:cNvPr name="Freeform 5" id="5"/>
          <p:cNvSpPr/>
          <p:nvPr/>
        </p:nvSpPr>
        <p:spPr>
          <a:xfrm flipH="false" flipV="false" rot="-5400000">
            <a:off x="6486149" y="7600419"/>
            <a:ext cx="2732461" cy="1020027"/>
          </a:xfrm>
          <a:custGeom>
            <a:avLst/>
            <a:gdLst/>
            <a:ahLst/>
            <a:cxnLst/>
            <a:rect r="r" b="b" t="t" l="l"/>
            <a:pathLst>
              <a:path h="1020027" w="2732461">
                <a:moveTo>
                  <a:pt x="0" y="0"/>
                </a:moveTo>
                <a:lnTo>
                  <a:pt x="2732461" y="0"/>
                </a:lnTo>
                <a:lnTo>
                  <a:pt x="2732461" y="1020026"/>
                </a:lnTo>
                <a:lnTo>
                  <a:pt x="0" y="1020026"/>
                </a:lnTo>
                <a:lnTo>
                  <a:pt x="0" y="0"/>
                </a:lnTo>
                <a:close/>
              </a:path>
            </a:pathLst>
          </a:custGeom>
          <a:blipFill>
            <a:blip r:embed="rId5"/>
            <a:stretch>
              <a:fillRect l="-32043" t="0" r="-32043" b="0"/>
            </a:stretch>
          </a:blipFill>
        </p:spPr>
      </p:sp>
      <p:sp>
        <p:nvSpPr>
          <p:cNvPr name="TextBox 6" id="6"/>
          <p:cNvSpPr txBox="true"/>
          <p:nvPr/>
        </p:nvSpPr>
        <p:spPr>
          <a:xfrm rot="0">
            <a:off x="1278373" y="729235"/>
            <a:ext cx="15065318"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Unoffical Transcript Examples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55558" y="3207486"/>
            <a:ext cx="15176885" cy="4329810"/>
          </a:xfrm>
          <a:custGeom>
            <a:avLst/>
            <a:gdLst/>
            <a:ahLst/>
            <a:cxnLst/>
            <a:rect r="r" b="b" t="t" l="l"/>
            <a:pathLst>
              <a:path h="4329810" w="15176885">
                <a:moveTo>
                  <a:pt x="0" y="0"/>
                </a:moveTo>
                <a:lnTo>
                  <a:pt x="15176884" y="0"/>
                </a:lnTo>
                <a:lnTo>
                  <a:pt x="15176884" y="4329809"/>
                </a:lnTo>
                <a:lnTo>
                  <a:pt x="0" y="4329809"/>
                </a:lnTo>
                <a:lnTo>
                  <a:pt x="0" y="0"/>
                </a:lnTo>
                <a:close/>
              </a:path>
            </a:pathLst>
          </a:custGeom>
          <a:blipFill>
            <a:blip r:embed="rId2"/>
            <a:stretch>
              <a:fillRect l="0" t="0" r="0" b="0"/>
            </a:stretch>
          </a:blipFill>
        </p:spPr>
      </p:sp>
      <p:sp>
        <p:nvSpPr>
          <p:cNvPr name="TextBox 3" id="3"/>
          <p:cNvSpPr txBox="true"/>
          <p:nvPr/>
        </p:nvSpPr>
        <p:spPr>
          <a:xfrm rot="0">
            <a:off x="1278373" y="729235"/>
            <a:ext cx="15065318"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AP Credits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892760" y="1234390"/>
            <a:ext cx="15366540" cy="11360337"/>
          </a:xfrm>
          <a:prstGeom prst="rect">
            <a:avLst/>
          </a:prstGeom>
        </p:spPr>
        <p:txBody>
          <a:bodyPr anchor="t" rtlCol="false" tIns="0" lIns="0" bIns="0" rIns="0">
            <a:spAutoFit/>
          </a:bodyPr>
          <a:lstStyle/>
          <a:p>
            <a:pPr algn="l">
              <a:lnSpc>
                <a:spcPts val="5642"/>
              </a:lnSpc>
            </a:pPr>
            <a:r>
              <a:rPr lang="en-US" sz="3504">
                <a:solidFill>
                  <a:srgbClr val="0E67A3"/>
                </a:solidFill>
                <a:latin typeface="Alegreya"/>
                <a:ea typeface="Alegreya"/>
                <a:cs typeface="Alegreya"/>
                <a:sym typeface="Alegreya"/>
              </a:rPr>
              <a:t>Meet with your high school counselor</a:t>
            </a:r>
          </a:p>
          <a:p>
            <a:pPr algn="l" marL="756645" indent="-378322" lvl="1">
              <a:lnSpc>
                <a:spcPts val="5642"/>
              </a:lnSpc>
              <a:buFont typeface="Arial"/>
              <a:buChar char="•"/>
            </a:pPr>
            <a:r>
              <a:rPr lang="en-US" sz="3504">
                <a:solidFill>
                  <a:srgbClr val="0E67A3"/>
                </a:solidFill>
                <a:latin typeface="Alegreya"/>
                <a:ea typeface="Alegreya"/>
                <a:cs typeface="Alegreya"/>
                <a:sym typeface="Alegreya"/>
              </a:rPr>
              <a:t>Ask for your </a:t>
            </a:r>
            <a:r>
              <a:rPr lang="en-US" b="true" sz="3504">
                <a:solidFill>
                  <a:srgbClr val="0E67A3"/>
                </a:solidFill>
                <a:latin typeface="Alegreya Bold"/>
                <a:ea typeface="Alegreya Bold"/>
                <a:cs typeface="Alegreya Bold"/>
                <a:sym typeface="Alegreya Bold"/>
              </a:rPr>
              <a:t>postsecondary student report</a:t>
            </a:r>
          </a:p>
          <a:p>
            <a:pPr algn="l" marL="756645" indent="-378322" lvl="1">
              <a:lnSpc>
                <a:spcPts val="5642"/>
              </a:lnSpc>
              <a:buFont typeface="Arial"/>
              <a:buChar char="•"/>
            </a:pPr>
            <a:r>
              <a:rPr lang="en-US" sz="3504">
                <a:solidFill>
                  <a:srgbClr val="0E67A3"/>
                </a:solidFill>
                <a:latin typeface="Alegreya"/>
                <a:ea typeface="Alegreya"/>
                <a:cs typeface="Alegreya"/>
                <a:sym typeface="Alegreya"/>
              </a:rPr>
              <a:t>Identify if ASCENT or TREP is a better fit</a:t>
            </a:r>
          </a:p>
          <a:p>
            <a:pPr algn="l" marL="756645" indent="-378322" lvl="1">
              <a:lnSpc>
                <a:spcPts val="5642"/>
              </a:lnSpc>
              <a:buFont typeface="Arial"/>
              <a:buChar char="•"/>
            </a:pPr>
            <a:r>
              <a:rPr lang="en-US" sz="3504">
                <a:solidFill>
                  <a:srgbClr val="0E67A3"/>
                </a:solidFill>
                <a:latin typeface="Alegreya"/>
                <a:ea typeface="Alegreya"/>
                <a:cs typeface="Alegreya"/>
                <a:sym typeface="Alegreya"/>
              </a:rPr>
              <a:t>Check college readiness and other qualifying measures</a:t>
            </a:r>
          </a:p>
          <a:p>
            <a:pPr algn="l">
              <a:lnSpc>
                <a:spcPts val="5642"/>
              </a:lnSpc>
            </a:pPr>
            <a:r>
              <a:rPr lang="en-US" sz="3504">
                <a:solidFill>
                  <a:srgbClr val="0E67A3"/>
                </a:solidFill>
                <a:latin typeface="Alegreya"/>
                <a:ea typeface="Alegreya"/>
                <a:cs typeface="Alegreya"/>
                <a:sym typeface="Alegreya"/>
              </a:rPr>
              <a:t>Apply for FAFSA (12/1) and/or CAFSA (now!)</a:t>
            </a:r>
          </a:p>
          <a:p>
            <a:pPr algn="l" marL="756645" indent="-378322" lvl="1">
              <a:lnSpc>
                <a:spcPts val="5642"/>
              </a:lnSpc>
              <a:buFont typeface="Arial"/>
              <a:buChar char="•"/>
            </a:pPr>
            <a:r>
              <a:rPr lang="en-US" sz="3504">
                <a:solidFill>
                  <a:srgbClr val="0E67A3"/>
                </a:solidFill>
                <a:latin typeface="Alegreya"/>
                <a:ea typeface="Alegreya"/>
                <a:cs typeface="Alegreya"/>
                <a:sym typeface="Alegreya"/>
              </a:rPr>
              <a:t>Take a screenshot of your </a:t>
            </a:r>
            <a:r>
              <a:rPr lang="en-US" b="true" sz="3504">
                <a:solidFill>
                  <a:srgbClr val="0E67A3"/>
                </a:solidFill>
                <a:latin typeface="Alegreya Bold"/>
                <a:ea typeface="Alegreya Bold"/>
                <a:cs typeface="Alegreya Bold"/>
                <a:sym typeface="Alegreya Bold"/>
              </a:rPr>
              <a:t>confirmation page</a:t>
            </a:r>
          </a:p>
          <a:p>
            <a:pPr algn="l">
              <a:lnSpc>
                <a:spcPts val="5642"/>
              </a:lnSpc>
            </a:pPr>
            <a:r>
              <a:rPr lang="en-US" sz="3504">
                <a:solidFill>
                  <a:srgbClr val="0E67A3"/>
                </a:solidFill>
                <a:latin typeface="Alegreya"/>
                <a:ea typeface="Alegreya"/>
                <a:cs typeface="Alegreya"/>
                <a:sym typeface="Alegreya"/>
              </a:rPr>
              <a:t>Select a partnering college and understand the application process</a:t>
            </a:r>
          </a:p>
          <a:p>
            <a:pPr algn="l">
              <a:lnSpc>
                <a:spcPts val="5642"/>
              </a:lnSpc>
            </a:pPr>
            <a:r>
              <a:rPr lang="en-US" sz="3504">
                <a:solidFill>
                  <a:srgbClr val="0E67A3"/>
                </a:solidFill>
                <a:latin typeface="Alegreya"/>
                <a:ea typeface="Alegreya"/>
                <a:cs typeface="Alegreya"/>
                <a:sym typeface="Alegreya"/>
              </a:rPr>
              <a:t>Download your </a:t>
            </a:r>
            <a:r>
              <a:rPr lang="en-US" sz="3504" b="true">
                <a:solidFill>
                  <a:srgbClr val="0E67A3"/>
                </a:solidFill>
                <a:latin typeface="Alegreya Bold"/>
                <a:ea typeface="Alegreya Bold"/>
                <a:cs typeface="Alegreya Bold"/>
                <a:sym typeface="Alegreya Bold"/>
              </a:rPr>
              <a:t>unofficial transcripts (pdf)</a:t>
            </a:r>
          </a:p>
          <a:p>
            <a:pPr algn="l">
              <a:lnSpc>
                <a:spcPts val="5635"/>
              </a:lnSpc>
            </a:pPr>
            <a:r>
              <a:rPr lang="en-US" sz="3500">
                <a:solidFill>
                  <a:srgbClr val="0E67A3"/>
                </a:solidFill>
                <a:latin typeface="Alegreya"/>
                <a:ea typeface="Alegreya"/>
                <a:cs typeface="Alegreya"/>
                <a:sym typeface="Alegreya"/>
              </a:rPr>
              <a:t>If you will be using AP test scores from junior year for college credit, go to college board and send AP scores to the college/university you want to attend in order to be transcribed </a:t>
            </a:r>
          </a:p>
          <a:p>
            <a:pPr algn="l">
              <a:lnSpc>
                <a:spcPts val="4169"/>
              </a:lnSpc>
            </a:pPr>
          </a:p>
          <a:p>
            <a:pPr algn="l">
              <a:lnSpc>
                <a:spcPts val="5854"/>
              </a:lnSpc>
            </a:pPr>
          </a:p>
          <a:p>
            <a:pPr algn="l">
              <a:lnSpc>
                <a:spcPts val="5854"/>
              </a:lnSpc>
            </a:pPr>
          </a:p>
          <a:p>
            <a:pPr algn="l">
              <a:lnSpc>
                <a:spcPts val="5854"/>
              </a:lnSpc>
            </a:pPr>
          </a:p>
          <a:p>
            <a:pPr algn="l">
              <a:lnSpc>
                <a:spcPts val="6021"/>
              </a:lnSpc>
            </a:pPr>
          </a:p>
        </p:txBody>
      </p:sp>
      <p:sp>
        <p:nvSpPr>
          <p:cNvPr name="Freeform 3" id="3"/>
          <p:cNvSpPr/>
          <p:nvPr/>
        </p:nvSpPr>
        <p:spPr>
          <a:xfrm flipH="false" flipV="false" rot="0">
            <a:off x="1403699" y="1365725"/>
            <a:ext cx="593518" cy="543811"/>
          </a:xfrm>
          <a:custGeom>
            <a:avLst/>
            <a:gdLst/>
            <a:ahLst/>
            <a:cxnLst/>
            <a:rect r="r" b="b" t="t" l="l"/>
            <a:pathLst>
              <a:path h="543811" w="593518">
                <a:moveTo>
                  <a:pt x="0" y="0"/>
                </a:moveTo>
                <a:lnTo>
                  <a:pt x="593518" y="0"/>
                </a:lnTo>
                <a:lnTo>
                  <a:pt x="593518" y="543811"/>
                </a:lnTo>
                <a:lnTo>
                  <a:pt x="0" y="5438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456981" y="219535"/>
            <a:ext cx="15065318"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Where do I start?</a:t>
            </a:r>
          </a:p>
        </p:txBody>
      </p:sp>
      <p:sp>
        <p:nvSpPr>
          <p:cNvPr name="Freeform 5" id="5"/>
          <p:cNvSpPr/>
          <p:nvPr/>
        </p:nvSpPr>
        <p:spPr>
          <a:xfrm flipH="false" flipV="false" rot="0">
            <a:off x="1351470" y="4166961"/>
            <a:ext cx="593518" cy="543811"/>
          </a:xfrm>
          <a:custGeom>
            <a:avLst/>
            <a:gdLst/>
            <a:ahLst/>
            <a:cxnLst/>
            <a:rect r="r" b="b" t="t" l="l"/>
            <a:pathLst>
              <a:path h="543811" w="593518">
                <a:moveTo>
                  <a:pt x="0" y="0"/>
                </a:moveTo>
                <a:lnTo>
                  <a:pt x="593518" y="0"/>
                </a:lnTo>
                <a:lnTo>
                  <a:pt x="593518" y="543811"/>
                </a:lnTo>
                <a:lnTo>
                  <a:pt x="0" y="5438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351470" y="5607105"/>
            <a:ext cx="645746" cy="591665"/>
          </a:xfrm>
          <a:custGeom>
            <a:avLst/>
            <a:gdLst/>
            <a:ahLst/>
            <a:cxnLst/>
            <a:rect r="r" b="b" t="t" l="l"/>
            <a:pathLst>
              <a:path h="591665" w="645746">
                <a:moveTo>
                  <a:pt x="0" y="0"/>
                </a:moveTo>
                <a:lnTo>
                  <a:pt x="645747" y="0"/>
                </a:lnTo>
                <a:lnTo>
                  <a:pt x="645747" y="591666"/>
                </a:lnTo>
                <a:lnTo>
                  <a:pt x="0" y="5916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299242" y="6198771"/>
            <a:ext cx="697975" cy="639519"/>
          </a:xfrm>
          <a:custGeom>
            <a:avLst/>
            <a:gdLst/>
            <a:ahLst/>
            <a:cxnLst/>
            <a:rect r="r" b="b" t="t" l="l"/>
            <a:pathLst>
              <a:path h="639519" w="697975">
                <a:moveTo>
                  <a:pt x="0" y="0"/>
                </a:moveTo>
                <a:lnTo>
                  <a:pt x="697975" y="0"/>
                </a:lnTo>
                <a:lnTo>
                  <a:pt x="697975" y="639519"/>
                </a:lnTo>
                <a:lnTo>
                  <a:pt x="0" y="63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299242" y="6966182"/>
            <a:ext cx="697975" cy="639519"/>
          </a:xfrm>
          <a:custGeom>
            <a:avLst/>
            <a:gdLst/>
            <a:ahLst/>
            <a:cxnLst/>
            <a:rect r="r" b="b" t="t" l="l"/>
            <a:pathLst>
              <a:path h="639519" w="697975">
                <a:moveTo>
                  <a:pt x="0" y="0"/>
                </a:moveTo>
                <a:lnTo>
                  <a:pt x="697975" y="0"/>
                </a:lnTo>
                <a:lnTo>
                  <a:pt x="697975" y="639519"/>
                </a:lnTo>
                <a:lnTo>
                  <a:pt x="0" y="63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98979" y="439187"/>
            <a:ext cx="15065318"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How to Apply</a:t>
            </a:r>
          </a:p>
        </p:txBody>
      </p:sp>
      <p:sp>
        <p:nvSpPr>
          <p:cNvPr name="TextBox 3" id="3"/>
          <p:cNvSpPr txBox="true"/>
          <p:nvPr/>
        </p:nvSpPr>
        <p:spPr>
          <a:xfrm rot="0">
            <a:off x="1298979" y="1543967"/>
            <a:ext cx="12330216" cy="4612640"/>
          </a:xfrm>
          <a:prstGeom prst="rect">
            <a:avLst/>
          </a:prstGeom>
        </p:spPr>
        <p:txBody>
          <a:bodyPr anchor="t" rtlCol="false" tIns="0" lIns="0" bIns="0" rIns="0">
            <a:spAutoFit/>
          </a:bodyPr>
          <a:lstStyle/>
          <a:p>
            <a:pPr algn="l" marL="734055" indent="-367027" lvl="1">
              <a:lnSpc>
                <a:spcPts val="4759"/>
              </a:lnSpc>
              <a:buFont typeface="Arial"/>
              <a:buChar char="•"/>
            </a:pPr>
            <a:r>
              <a:rPr lang="en-US" sz="3399">
                <a:solidFill>
                  <a:srgbClr val="0E67A3"/>
                </a:solidFill>
                <a:latin typeface="Alegreya"/>
                <a:ea typeface="Alegreya"/>
                <a:cs typeface="Alegreya"/>
                <a:sym typeface="Alegreya"/>
              </a:rPr>
              <a:t>Have your materials ready</a:t>
            </a:r>
          </a:p>
          <a:p>
            <a:pPr algn="l" marL="1468109" indent="-489370" lvl="2">
              <a:lnSpc>
                <a:spcPts val="4759"/>
              </a:lnSpc>
              <a:buFont typeface="Arial"/>
              <a:buChar char="⚬"/>
            </a:pPr>
            <a:r>
              <a:rPr lang="en-US" sz="3399">
                <a:solidFill>
                  <a:srgbClr val="0E67A3"/>
                </a:solidFill>
                <a:latin typeface="Alegreya"/>
                <a:ea typeface="Alegreya"/>
                <a:cs typeface="Alegreya"/>
                <a:sym typeface="Alegreya"/>
              </a:rPr>
              <a:t>Unofficial transcripts showing 9 credits</a:t>
            </a:r>
          </a:p>
          <a:p>
            <a:pPr algn="l" marL="1468109" indent="-489370" lvl="2">
              <a:lnSpc>
                <a:spcPts val="4759"/>
              </a:lnSpc>
              <a:buFont typeface="Arial"/>
              <a:buChar char="⚬"/>
            </a:pPr>
            <a:r>
              <a:rPr lang="en-US" sz="3399">
                <a:solidFill>
                  <a:srgbClr val="0E67A3"/>
                </a:solidFill>
                <a:latin typeface="Alegreya"/>
                <a:ea typeface="Alegreya"/>
                <a:cs typeface="Alegreya"/>
                <a:sym typeface="Alegreya"/>
              </a:rPr>
              <a:t>Can show in-progress, but will need to upload at later date</a:t>
            </a:r>
          </a:p>
          <a:p>
            <a:pPr algn="l" marL="1468109" indent="-489370" lvl="2">
              <a:lnSpc>
                <a:spcPts val="4759"/>
              </a:lnSpc>
              <a:buFont typeface="Arial"/>
              <a:buChar char="⚬"/>
            </a:pPr>
            <a:r>
              <a:rPr lang="en-US" sz="3399">
                <a:solidFill>
                  <a:srgbClr val="0E67A3"/>
                </a:solidFill>
                <a:latin typeface="Alegreya"/>
                <a:ea typeface="Alegreya"/>
                <a:cs typeface="Alegreya"/>
                <a:sym typeface="Alegreya"/>
              </a:rPr>
              <a:t>Screenshot of FAFSA/CAFSA completion</a:t>
            </a:r>
          </a:p>
          <a:p>
            <a:pPr algn="l" marL="1468109" indent="-489370" lvl="2">
              <a:lnSpc>
                <a:spcPts val="4759"/>
              </a:lnSpc>
              <a:buFont typeface="Arial"/>
              <a:buChar char="⚬"/>
            </a:pPr>
            <a:r>
              <a:rPr lang="en-US" sz="3399">
                <a:solidFill>
                  <a:srgbClr val="0E67A3"/>
                </a:solidFill>
                <a:latin typeface="Alegreya"/>
                <a:ea typeface="Alegreya"/>
                <a:cs typeface="Alegreya"/>
                <a:sym typeface="Alegreya"/>
              </a:rPr>
              <a:t>Student Statement (more info in the application)</a:t>
            </a:r>
          </a:p>
          <a:p>
            <a:pPr algn="l" marL="734055" indent="-367027" lvl="1">
              <a:lnSpc>
                <a:spcPts val="4759"/>
              </a:lnSpc>
              <a:buFont typeface="Arial"/>
              <a:buChar char="•"/>
            </a:pPr>
            <a:r>
              <a:rPr lang="en-US" sz="3399">
                <a:solidFill>
                  <a:srgbClr val="0E67A3"/>
                </a:solidFill>
                <a:latin typeface="Alegreya"/>
                <a:ea typeface="Alegreya"/>
                <a:cs typeface="Alegreya"/>
                <a:sym typeface="Alegreya"/>
              </a:rPr>
              <a:t>Apply to the college/program you wish to attend .</a:t>
            </a:r>
          </a:p>
          <a:p>
            <a:pPr algn="l" marL="734055" indent="-367027" lvl="1">
              <a:lnSpc>
                <a:spcPts val="4759"/>
              </a:lnSpc>
              <a:buFont typeface="Arial"/>
              <a:buChar char="•"/>
            </a:pPr>
            <a:r>
              <a:rPr lang="en-US" sz="3399">
                <a:solidFill>
                  <a:srgbClr val="0E67A3"/>
                </a:solidFill>
                <a:latin typeface="Alegreya"/>
                <a:ea typeface="Alegreya"/>
                <a:cs typeface="Alegreya"/>
                <a:sym typeface="Alegreya"/>
              </a:rPr>
              <a:t>Complete the application!</a:t>
            </a:r>
          </a:p>
          <a:p>
            <a:pPr algn="l">
              <a:lnSpc>
                <a:spcPts val="3359"/>
              </a:lnSpc>
            </a:pPr>
          </a:p>
        </p:txBody>
      </p:sp>
      <p:grpSp>
        <p:nvGrpSpPr>
          <p:cNvPr name="Group 4" id="4"/>
          <p:cNvGrpSpPr/>
          <p:nvPr/>
        </p:nvGrpSpPr>
        <p:grpSpPr>
          <a:xfrm rot="0">
            <a:off x="12306587" y="196218"/>
            <a:ext cx="5843439" cy="2926851"/>
            <a:chOff x="0" y="0"/>
            <a:chExt cx="7791252" cy="3902468"/>
          </a:xfrm>
        </p:grpSpPr>
        <p:sp>
          <p:nvSpPr>
            <p:cNvPr name="Freeform 5" id="5"/>
            <p:cNvSpPr/>
            <p:nvPr/>
          </p:nvSpPr>
          <p:spPr>
            <a:xfrm flipH="false" flipV="false" rot="0">
              <a:off x="2508351" y="839804"/>
              <a:ext cx="3080575" cy="3062665"/>
            </a:xfrm>
            <a:custGeom>
              <a:avLst/>
              <a:gdLst/>
              <a:ahLst/>
              <a:cxnLst/>
              <a:rect r="r" b="b" t="t" l="l"/>
              <a:pathLst>
                <a:path h="3062665" w="3080575">
                  <a:moveTo>
                    <a:pt x="0" y="0"/>
                  </a:moveTo>
                  <a:lnTo>
                    <a:pt x="3080575" y="0"/>
                  </a:lnTo>
                  <a:lnTo>
                    <a:pt x="3080575" y="3062664"/>
                  </a:lnTo>
                  <a:lnTo>
                    <a:pt x="0" y="3062664"/>
                  </a:lnTo>
                  <a:lnTo>
                    <a:pt x="0" y="0"/>
                  </a:lnTo>
                  <a:close/>
                </a:path>
              </a:pathLst>
            </a:custGeom>
            <a:blipFill>
              <a:blip r:embed="rId2"/>
              <a:stretch>
                <a:fillRect l="0" t="0" r="0" b="0"/>
              </a:stretch>
            </a:blipFill>
          </p:spPr>
        </p:sp>
        <p:sp>
          <p:nvSpPr>
            <p:cNvPr name="TextBox 6" id="6"/>
            <p:cNvSpPr txBox="true"/>
            <p:nvPr/>
          </p:nvSpPr>
          <p:spPr>
            <a:xfrm rot="0">
              <a:off x="0" y="-47625"/>
              <a:ext cx="7791252" cy="503131"/>
            </a:xfrm>
            <a:prstGeom prst="rect">
              <a:avLst/>
            </a:prstGeom>
          </p:spPr>
          <p:txBody>
            <a:bodyPr anchor="t" rtlCol="false" tIns="0" lIns="0" bIns="0" rIns="0">
              <a:spAutoFit/>
            </a:bodyPr>
            <a:lstStyle/>
            <a:p>
              <a:pPr algn="ctr">
                <a:lnSpc>
                  <a:spcPts val="3220"/>
                </a:lnSpc>
              </a:pPr>
              <a:r>
                <a:rPr lang="en-US" sz="2300" u="sng">
                  <a:solidFill>
                    <a:srgbClr val="0E67A3"/>
                  </a:solidFill>
                  <a:latin typeface="Canva Sans"/>
                  <a:ea typeface="Canva Sans"/>
                  <a:cs typeface="Canva Sans"/>
                  <a:sym typeface="Canva Sans"/>
                  <a:hlinkClick r:id="rId3" tooltip="https://www.cherrycreekschools.org/Page/14839"/>
                </a:rPr>
                <a:t>www.cherrycreekschools.org/Page/14839</a:t>
              </a:r>
            </a:p>
          </p:txBody>
        </p:sp>
      </p:grpSp>
      <p:sp>
        <p:nvSpPr>
          <p:cNvPr name="TextBox 7" id="7"/>
          <p:cNvSpPr txBox="true"/>
          <p:nvPr/>
        </p:nvSpPr>
        <p:spPr>
          <a:xfrm rot="0">
            <a:off x="1298979" y="7326782"/>
            <a:ext cx="16259627" cy="1670051"/>
          </a:xfrm>
          <a:prstGeom prst="rect">
            <a:avLst/>
          </a:prstGeom>
        </p:spPr>
        <p:txBody>
          <a:bodyPr anchor="t" rtlCol="false" tIns="0" lIns="0" bIns="0" rIns="0">
            <a:spAutoFit/>
          </a:bodyPr>
          <a:lstStyle/>
          <a:p>
            <a:pPr algn="ctr" marL="0" indent="0" lvl="0">
              <a:lnSpc>
                <a:spcPts val="12500"/>
              </a:lnSpc>
              <a:spcBef>
                <a:spcPct val="0"/>
              </a:spcBef>
            </a:pPr>
            <a:r>
              <a:rPr lang="en-US" sz="12500" spc="525">
                <a:solidFill>
                  <a:srgbClr val="B76E22"/>
                </a:solidFill>
                <a:latin typeface="Alfa Slab One"/>
                <a:ea typeface="Alfa Slab One"/>
                <a:cs typeface="Alfa Slab One"/>
                <a:sym typeface="Alfa Slab One"/>
              </a:rPr>
              <a:t>FEB 1- MARCH 31</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2088" y="139124"/>
            <a:ext cx="14453073" cy="10008753"/>
          </a:xfrm>
          <a:custGeom>
            <a:avLst/>
            <a:gdLst/>
            <a:ahLst/>
            <a:cxnLst/>
            <a:rect r="r" b="b" t="t" l="l"/>
            <a:pathLst>
              <a:path h="10008753" w="14453073">
                <a:moveTo>
                  <a:pt x="0" y="0"/>
                </a:moveTo>
                <a:lnTo>
                  <a:pt x="14453073" y="0"/>
                </a:lnTo>
                <a:lnTo>
                  <a:pt x="14453073" y="10008752"/>
                </a:lnTo>
                <a:lnTo>
                  <a:pt x="0" y="10008752"/>
                </a:lnTo>
                <a:lnTo>
                  <a:pt x="0" y="0"/>
                </a:lnTo>
                <a:close/>
              </a:path>
            </a:pathLst>
          </a:custGeom>
          <a:blipFill>
            <a:blip r:embed="rId2"/>
            <a:stretch>
              <a:fillRect l="0" t="0" r="0" b="0"/>
            </a:stretch>
          </a:blipFill>
        </p:spPr>
      </p:sp>
      <p:grpSp>
        <p:nvGrpSpPr>
          <p:cNvPr name="Group 3" id="3"/>
          <p:cNvGrpSpPr/>
          <p:nvPr/>
        </p:nvGrpSpPr>
        <p:grpSpPr>
          <a:xfrm rot="0">
            <a:off x="11879739" y="295816"/>
            <a:ext cx="5843439" cy="2926851"/>
            <a:chOff x="0" y="0"/>
            <a:chExt cx="7791252" cy="3902468"/>
          </a:xfrm>
        </p:grpSpPr>
        <p:sp>
          <p:nvSpPr>
            <p:cNvPr name="Freeform 4" id="4"/>
            <p:cNvSpPr/>
            <p:nvPr/>
          </p:nvSpPr>
          <p:spPr>
            <a:xfrm flipH="false" flipV="false" rot="0">
              <a:off x="2508351" y="839804"/>
              <a:ext cx="3080575" cy="3062665"/>
            </a:xfrm>
            <a:custGeom>
              <a:avLst/>
              <a:gdLst/>
              <a:ahLst/>
              <a:cxnLst/>
              <a:rect r="r" b="b" t="t" l="l"/>
              <a:pathLst>
                <a:path h="3062665" w="3080575">
                  <a:moveTo>
                    <a:pt x="0" y="0"/>
                  </a:moveTo>
                  <a:lnTo>
                    <a:pt x="3080575" y="0"/>
                  </a:lnTo>
                  <a:lnTo>
                    <a:pt x="3080575" y="3062664"/>
                  </a:lnTo>
                  <a:lnTo>
                    <a:pt x="0" y="3062664"/>
                  </a:lnTo>
                  <a:lnTo>
                    <a:pt x="0" y="0"/>
                  </a:lnTo>
                  <a:close/>
                </a:path>
              </a:pathLst>
            </a:custGeom>
            <a:blipFill>
              <a:blip r:embed="rId3"/>
              <a:stretch>
                <a:fillRect l="0" t="0" r="0" b="0"/>
              </a:stretch>
            </a:blipFill>
          </p:spPr>
        </p:sp>
        <p:sp>
          <p:nvSpPr>
            <p:cNvPr name="TextBox 5" id="5"/>
            <p:cNvSpPr txBox="true"/>
            <p:nvPr/>
          </p:nvSpPr>
          <p:spPr>
            <a:xfrm rot="0">
              <a:off x="0" y="-47625"/>
              <a:ext cx="7791252" cy="503131"/>
            </a:xfrm>
            <a:prstGeom prst="rect">
              <a:avLst/>
            </a:prstGeom>
          </p:spPr>
          <p:txBody>
            <a:bodyPr anchor="t" rtlCol="false" tIns="0" lIns="0" bIns="0" rIns="0">
              <a:spAutoFit/>
            </a:bodyPr>
            <a:lstStyle/>
            <a:p>
              <a:pPr algn="ctr">
                <a:lnSpc>
                  <a:spcPts val="3220"/>
                </a:lnSpc>
              </a:pPr>
              <a:r>
                <a:rPr lang="en-US" sz="2300" u="sng">
                  <a:solidFill>
                    <a:srgbClr val="0E67A3"/>
                  </a:solidFill>
                  <a:latin typeface="Canva Sans"/>
                  <a:ea typeface="Canva Sans"/>
                  <a:cs typeface="Canva Sans"/>
                  <a:sym typeface="Canva Sans"/>
                  <a:hlinkClick r:id="rId4" tooltip="https://www.cherrycreekschools.org/Page/14839"/>
                </a:rPr>
                <a:t>www.cherrycreekschools.org/Page/14839</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32444" y="608895"/>
            <a:ext cx="15065318"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Frequently Asked Questions</a:t>
            </a:r>
          </a:p>
        </p:txBody>
      </p:sp>
      <p:sp>
        <p:nvSpPr>
          <p:cNvPr name="TextBox 3" id="3"/>
          <p:cNvSpPr txBox="true"/>
          <p:nvPr/>
        </p:nvSpPr>
        <p:spPr>
          <a:xfrm rot="0">
            <a:off x="808487" y="2029511"/>
            <a:ext cx="15065318" cy="7839710"/>
          </a:xfrm>
          <a:prstGeom prst="rect">
            <a:avLst/>
          </a:prstGeom>
        </p:spPr>
        <p:txBody>
          <a:bodyPr anchor="t" rtlCol="false" tIns="0" lIns="0" bIns="0" rIns="0">
            <a:spAutoFit/>
          </a:bodyPr>
          <a:lstStyle/>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Why does the district hold my diploma until I finish the ASCENT or TREP programs?</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Both programs are concurrent enrollment. In order for students to participate in these programs, they must remain high school students in order to qualify for concurrent enrollment.</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I graduate early and participate in ASCENT or TREP?</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Unfortunately, legislation is clear in that a student can only participate in these programs following their 4th year of high school directly following their 12th grade year. This language also takes out the option of students taking a gap year before going to college.</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I participate in ASCENT to earn a certification?</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Absolutely! Attending one of the community colleges or a technical college is a great place to earn a certification.</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What if I fail a class?</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If you fail a class, that class grade will be on your high school and college transcripts. It is essential to work with your college advisor on appropriate courses. The district will not ask you pay for the failed course.</a:t>
            </a:r>
          </a:p>
          <a:p>
            <a:pPr algn="l">
              <a:lnSpc>
                <a:spcPts val="3359"/>
              </a:lnSpc>
            </a:pPr>
          </a:p>
        </p:txBody>
      </p:sp>
      <p:sp>
        <p:nvSpPr>
          <p:cNvPr name="Freeform 4" id="4"/>
          <p:cNvSpPr/>
          <p:nvPr/>
        </p:nvSpPr>
        <p:spPr>
          <a:xfrm flipH="false" flipV="false" rot="0">
            <a:off x="14662438" y="723195"/>
            <a:ext cx="3205451" cy="1387086"/>
          </a:xfrm>
          <a:custGeom>
            <a:avLst/>
            <a:gdLst/>
            <a:ahLst/>
            <a:cxnLst/>
            <a:rect r="r" b="b" t="t" l="l"/>
            <a:pathLst>
              <a:path h="1387086" w="3205451">
                <a:moveTo>
                  <a:pt x="0" y="0"/>
                </a:moveTo>
                <a:lnTo>
                  <a:pt x="3205451" y="0"/>
                </a:lnTo>
                <a:lnTo>
                  <a:pt x="3205451" y="1387086"/>
                </a:lnTo>
                <a:lnTo>
                  <a:pt x="0" y="13870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541371" y="5977941"/>
            <a:ext cx="2326518" cy="3485420"/>
          </a:xfrm>
          <a:custGeom>
            <a:avLst/>
            <a:gdLst/>
            <a:ahLst/>
            <a:cxnLst/>
            <a:rect r="r" b="b" t="t" l="l"/>
            <a:pathLst>
              <a:path h="3485420" w="2326518">
                <a:moveTo>
                  <a:pt x="0" y="0"/>
                </a:moveTo>
                <a:lnTo>
                  <a:pt x="2326518" y="0"/>
                </a:lnTo>
                <a:lnTo>
                  <a:pt x="2326518" y="3485420"/>
                </a:lnTo>
                <a:lnTo>
                  <a:pt x="0" y="34854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99846" y="608895"/>
            <a:ext cx="15065318"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Frequently Asked Questions</a:t>
            </a:r>
          </a:p>
        </p:txBody>
      </p:sp>
      <p:sp>
        <p:nvSpPr>
          <p:cNvPr name="TextBox 3" id="3"/>
          <p:cNvSpPr txBox="true"/>
          <p:nvPr/>
        </p:nvSpPr>
        <p:spPr>
          <a:xfrm rot="0">
            <a:off x="1199846" y="1623651"/>
            <a:ext cx="15065318" cy="8335010"/>
          </a:xfrm>
          <a:prstGeom prst="rect">
            <a:avLst/>
          </a:prstGeom>
        </p:spPr>
        <p:txBody>
          <a:bodyPr anchor="t" rtlCol="false" tIns="0" lIns="0" bIns="0" rIns="0">
            <a:spAutoFit/>
          </a:bodyPr>
          <a:lstStyle/>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ASCENT/TREP students live on campus?</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You will need to check with the institution to see what their requirements are for  living on campus.</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I use financial aid with the ASCENT/TREP program?</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NO.</a:t>
            </a:r>
            <a:r>
              <a:rPr lang="en-US" sz="2799">
                <a:solidFill>
                  <a:srgbClr val="0E67A3"/>
                </a:solidFill>
                <a:latin typeface="Alegreya"/>
                <a:ea typeface="Alegreya"/>
                <a:cs typeface="Alegreya"/>
                <a:sym typeface="Alegreya"/>
              </a:rPr>
              <a:t> Because students are retained as a CCSD high school student, y</a:t>
            </a:r>
            <a:r>
              <a:rPr lang="en-US" b="true" sz="2799">
                <a:solidFill>
                  <a:srgbClr val="0E67A3"/>
                </a:solidFill>
                <a:latin typeface="Alegreya Bold"/>
                <a:ea typeface="Alegreya Bold"/>
                <a:cs typeface="Alegreya Bold"/>
                <a:sym typeface="Alegreya Bold"/>
              </a:rPr>
              <a:t>ou are not able to accept financial aid.</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Students can apply for scholarships that do not require first-time, undergraduate college student status.</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What will it look like when I matriculate to a four-year university?</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That will depend on the university. It is highly suggested that you meet with a college advisor from the university that you’d like to attend after your ASCENT/TREP year(s).</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 They can help make the decision which course you should take and determine how the courses will transfer.</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I use AP/IB/CLEP test scores to qualify for ASCENT?</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Yes, but the test score needs to be transcribed to count as a part of the 9 credits required for eligibility.</a:t>
            </a:r>
          </a:p>
          <a:p>
            <a:pPr algn="l">
              <a:lnSpc>
                <a:spcPts val="3359"/>
              </a:lnSpc>
            </a:pPr>
          </a:p>
        </p:txBody>
      </p:sp>
      <p:sp>
        <p:nvSpPr>
          <p:cNvPr name="Freeform 4" id="4"/>
          <p:cNvSpPr/>
          <p:nvPr/>
        </p:nvSpPr>
        <p:spPr>
          <a:xfrm flipH="false" flipV="false" rot="0">
            <a:off x="14251868" y="482091"/>
            <a:ext cx="3205451" cy="1387086"/>
          </a:xfrm>
          <a:custGeom>
            <a:avLst/>
            <a:gdLst/>
            <a:ahLst/>
            <a:cxnLst/>
            <a:rect r="r" b="b" t="t" l="l"/>
            <a:pathLst>
              <a:path h="1387086" w="3205451">
                <a:moveTo>
                  <a:pt x="0" y="0"/>
                </a:moveTo>
                <a:lnTo>
                  <a:pt x="3205451" y="0"/>
                </a:lnTo>
                <a:lnTo>
                  <a:pt x="3205451" y="1387086"/>
                </a:lnTo>
                <a:lnTo>
                  <a:pt x="0" y="13870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854593" y="7909532"/>
            <a:ext cx="1723977" cy="1723977"/>
          </a:xfrm>
          <a:custGeom>
            <a:avLst/>
            <a:gdLst/>
            <a:ahLst/>
            <a:cxnLst/>
            <a:rect r="r" b="b" t="t" l="l"/>
            <a:pathLst>
              <a:path h="1723977" w="1723977">
                <a:moveTo>
                  <a:pt x="0" y="0"/>
                </a:moveTo>
                <a:lnTo>
                  <a:pt x="1723978" y="0"/>
                </a:lnTo>
                <a:lnTo>
                  <a:pt x="1723978" y="1723977"/>
                </a:lnTo>
                <a:lnTo>
                  <a:pt x="0" y="17239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99846" y="608895"/>
            <a:ext cx="15065318"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Frequently Asked Questions</a:t>
            </a:r>
          </a:p>
        </p:txBody>
      </p:sp>
      <p:sp>
        <p:nvSpPr>
          <p:cNvPr name="TextBox 3" id="3"/>
          <p:cNvSpPr txBox="true"/>
          <p:nvPr/>
        </p:nvSpPr>
        <p:spPr>
          <a:xfrm rot="0">
            <a:off x="1199846" y="1623651"/>
            <a:ext cx="15065318" cy="4867546"/>
          </a:xfrm>
          <a:prstGeom prst="rect">
            <a:avLst/>
          </a:prstGeom>
        </p:spPr>
        <p:txBody>
          <a:bodyPr anchor="t" rtlCol="false" tIns="0" lIns="0" bIns="0" rIns="0">
            <a:spAutoFit/>
          </a:bodyPr>
          <a:lstStyle/>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I change my mind?</a:t>
            </a:r>
          </a:p>
          <a:p>
            <a:pPr algn="l" marL="1209036" indent="-403012" lvl="2">
              <a:lnSpc>
                <a:spcPts val="3919"/>
              </a:lnSpc>
              <a:buFont typeface="Arial"/>
              <a:buChar char="⚬"/>
            </a:pPr>
            <a:r>
              <a:rPr lang="en-US" b="true" sz="2799">
                <a:solidFill>
                  <a:srgbClr val="0E67A3"/>
                </a:solidFill>
                <a:latin typeface="Alegreya Bold"/>
                <a:ea typeface="Alegreya Bold"/>
                <a:cs typeface="Alegreya Bold"/>
                <a:sym typeface="Alegreya Bold"/>
              </a:rPr>
              <a:t>Yes!</a:t>
            </a:r>
            <a:r>
              <a:rPr lang="en-US" sz="2799">
                <a:solidFill>
                  <a:srgbClr val="0E67A3"/>
                </a:solidFill>
                <a:latin typeface="Alegreya"/>
                <a:ea typeface="Alegreya"/>
                <a:cs typeface="Alegreya"/>
                <a:sym typeface="Alegreya"/>
              </a:rPr>
              <a:t> You can fill out the application, you and your guardians and can sign the ASCENT/TREP agreement </a:t>
            </a:r>
            <a:r>
              <a:rPr lang="en-US" b="true" sz="2799">
                <a:solidFill>
                  <a:srgbClr val="0E67A3"/>
                </a:solidFill>
                <a:latin typeface="Alegreya Bold"/>
                <a:ea typeface="Alegreya Bold"/>
                <a:cs typeface="Alegreya Bold"/>
                <a:sym typeface="Alegreya Bold"/>
              </a:rPr>
              <a:t>AND</a:t>
            </a:r>
            <a:r>
              <a:rPr lang="en-US" sz="2799">
                <a:solidFill>
                  <a:srgbClr val="0E67A3"/>
                </a:solidFill>
                <a:latin typeface="Alegreya"/>
                <a:ea typeface="Alegreya"/>
                <a:cs typeface="Alegreya"/>
                <a:sym typeface="Alegreya"/>
              </a:rPr>
              <a:t> you can still change your mind.  We know that you will be analyzing a lot of factors to determine what is the best next step for you.  Sometimes you receive information in April, May or June that will influence your post secondary choices.</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Please inform our office if you change your mind so we can inform the college and your high school registrar.   Your registrar will process your official diploma.  TBell18@cherrycreekschools.org or ascent-trep@cherrycreekschools.org</a:t>
            </a:r>
          </a:p>
          <a:p>
            <a:pPr algn="l">
              <a:lnSpc>
                <a:spcPts val="3919"/>
              </a:lnSpc>
            </a:pPr>
          </a:p>
          <a:p>
            <a:pPr algn="l">
              <a:lnSpc>
                <a:spcPts val="3359"/>
              </a:lnSpc>
            </a:pPr>
          </a:p>
        </p:txBody>
      </p:sp>
      <p:sp>
        <p:nvSpPr>
          <p:cNvPr name="Freeform 4" id="4"/>
          <p:cNvSpPr/>
          <p:nvPr/>
        </p:nvSpPr>
        <p:spPr>
          <a:xfrm flipH="false" flipV="false" rot="0">
            <a:off x="14251868" y="482091"/>
            <a:ext cx="3205451" cy="1387086"/>
          </a:xfrm>
          <a:custGeom>
            <a:avLst/>
            <a:gdLst/>
            <a:ahLst/>
            <a:cxnLst/>
            <a:rect r="r" b="b" t="t" l="l"/>
            <a:pathLst>
              <a:path h="1387086" w="3205451">
                <a:moveTo>
                  <a:pt x="0" y="0"/>
                </a:moveTo>
                <a:lnTo>
                  <a:pt x="3205451" y="0"/>
                </a:lnTo>
                <a:lnTo>
                  <a:pt x="3205451" y="1387086"/>
                </a:lnTo>
                <a:lnTo>
                  <a:pt x="0" y="13870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854593" y="7909532"/>
            <a:ext cx="1723977" cy="1723977"/>
          </a:xfrm>
          <a:custGeom>
            <a:avLst/>
            <a:gdLst/>
            <a:ahLst/>
            <a:cxnLst/>
            <a:rect r="r" b="b" t="t" l="l"/>
            <a:pathLst>
              <a:path h="1723977" w="1723977">
                <a:moveTo>
                  <a:pt x="0" y="0"/>
                </a:moveTo>
                <a:lnTo>
                  <a:pt x="1723978" y="0"/>
                </a:lnTo>
                <a:lnTo>
                  <a:pt x="1723978" y="1723977"/>
                </a:lnTo>
                <a:lnTo>
                  <a:pt x="0" y="17239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329316" y="223836"/>
            <a:ext cx="7629369"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Contacts and Resources</a:t>
            </a:r>
          </a:p>
        </p:txBody>
      </p:sp>
      <p:sp>
        <p:nvSpPr>
          <p:cNvPr name="TextBox 3" id="3"/>
          <p:cNvSpPr txBox="true"/>
          <p:nvPr/>
        </p:nvSpPr>
        <p:spPr>
          <a:xfrm rot="0">
            <a:off x="1358308" y="1042989"/>
            <a:ext cx="15065318" cy="8965566"/>
          </a:xfrm>
          <a:prstGeom prst="rect">
            <a:avLst/>
          </a:prstGeom>
        </p:spPr>
        <p:txBody>
          <a:bodyPr anchor="t" rtlCol="false" tIns="0" lIns="0" bIns="0" rIns="0">
            <a:spAutoFit/>
          </a:bodyPr>
          <a:lstStyle/>
          <a:p>
            <a:pPr algn="ctr">
              <a:lnSpc>
                <a:spcPts val="5879"/>
              </a:lnSpc>
            </a:pPr>
            <a:r>
              <a:rPr lang="en-US" sz="4199" b="true">
                <a:solidFill>
                  <a:srgbClr val="303030"/>
                </a:solidFill>
                <a:latin typeface="Alegreya Bold"/>
                <a:ea typeface="Alegreya Bold"/>
                <a:cs typeface="Alegreya Bold"/>
                <a:sym typeface="Alegreya Bold"/>
              </a:rPr>
              <a:t>Your high school counselor</a:t>
            </a:r>
          </a:p>
          <a:p>
            <a:pPr algn="ctr">
              <a:lnSpc>
                <a:spcPts val="5179"/>
              </a:lnSpc>
            </a:pPr>
          </a:p>
          <a:p>
            <a:pPr algn="ctr">
              <a:lnSpc>
                <a:spcPts val="5879"/>
              </a:lnSpc>
            </a:pPr>
            <a:r>
              <a:rPr lang="en-US" b="true" sz="4199">
                <a:solidFill>
                  <a:srgbClr val="303030"/>
                </a:solidFill>
                <a:latin typeface="Alegreya Bold"/>
                <a:ea typeface="Alegreya Bold"/>
                <a:cs typeface="Alegreya Bold"/>
                <a:sym typeface="Alegreya Bold"/>
              </a:rPr>
              <a:t>PostSecondary Workforce Readiness Department</a:t>
            </a:r>
          </a:p>
          <a:p>
            <a:pPr algn="ctr">
              <a:lnSpc>
                <a:spcPts val="4339"/>
              </a:lnSpc>
            </a:pPr>
            <a:r>
              <a:rPr lang="en-US" b="true" sz="3099">
                <a:solidFill>
                  <a:srgbClr val="0E67A3"/>
                </a:solidFill>
                <a:latin typeface="Alegreya Bold"/>
                <a:ea typeface="Alegreya Bold"/>
                <a:cs typeface="Alegreya Bold"/>
                <a:sym typeface="Alegreya Bold"/>
              </a:rPr>
              <a:t>Brittny Blechar, Partner of ASCENT and TREP, bblechar@cherrycreekschools.org</a:t>
            </a:r>
          </a:p>
          <a:p>
            <a:pPr algn="ctr">
              <a:lnSpc>
                <a:spcPts val="4339"/>
              </a:lnSpc>
            </a:pPr>
            <a:r>
              <a:rPr lang="en-US" b="true" sz="3099">
                <a:solidFill>
                  <a:srgbClr val="0E67A3"/>
                </a:solidFill>
                <a:latin typeface="Alegreya Bold"/>
                <a:ea typeface="Alegreya Bold"/>
                <a:cs typeface="Alegreya Bold"/>
                <a:sym typeface="Alegreya Bold"/>
              </a:rPr>
              <a:t>Tara Bell, Administrator, tbell18@cherrycreekschools.org</a:t>
            </a:r>
          </a:p>
          <a:p>
            <a:pPr algn="ctr">
              <a:lnSpc>
                <a:spcPts val="4339"/>
              </a:lnSpc>
            </a:pPr>
            <a:r>
              <a:rPr lang="en-US" b="true" sz="3099">
                <a:solidFill>
                  <a:srgbClr val="0E67A3"/>
                </a:solidFill>
                <a:latin typeface="Alegreya Bold"/>
                <a:ea typeface="Alegreya Bold"/>
                <a:cs typeface="Alegreya Bold"/>
                <a:sym typeface="Alegreya Bold"/>
              </a:rPr>
              <a:t>Margaret Krob, Department Specialist, mkrob@cherrycreekschools.org</a:t>
            </a:r>
          </a:p>
          <a:p>
            <a:pPr algn="ctr">
              <a:lnSpc>
                <a:spcPts val="5179"/>
              </a:lnSpc>
            </a:pPr>
          </a:p>
          <a:p>
            <a:pPr algn="ctr">
              <a:lnSpc>
                <a:spcPts val="5879"/>
              </a:lnSpc>
            </a:pPr>
            <a:r>
              <a:rPr lang="en-US" sz="4199" b="true">
                <a:solidFill>
                  <a:srgbClr val="303030"/>
                </a:solidFill>
                <a:latin typeface="Alegreya Bold"/>
                <a:ea typeface="Alegreya Bold"/>
                <a:cs typeface="Alegreya Bold"/>
                <a:sym typeface="Alegreya Bold"/>
              </a:rPr>
              <a:t>Your high school course guide lists CE classes</a:t>
            </a:r>
          </a:p>
          <a:p>
            <a:pPr algn="ctr">
              <a:lnSpc>
                <a:spcPts val="5179"/>
              </a:lnSpc>
            </a:pPr>
          </a:p>
          <a:p>
            <a:pPr algn="ctr">
              <a:lnSpc>
                <a:spcPts val="5319"/>
              </a:lnSpc>
            </a:pPr>
            <a:r>
              <a:rPr lang="en-US" sz="3799" b="true">
                <a:solidFill>
                  <a:srgbClr val="303030"/>
                </a:solidFill>
                <a:latin typeface="Alegreya Bold"/>
                <a:ea typeface="Alegreya Bold"/>
                <a:cs typeface="Alegreya Bold"/>
                <a:sym typeface="Alegreya Bold"/>
              </a:rPr>
              <a:t>District website &lt; Programs &lt; Career and Technical Education</a:t>
            </a:r>
          </a:p>
          <a:p>
            <a:pPr algn="ctr">
              <a:lnSpc>
                <a:spcPts val="5179"/>
              </a:lnSpc>
            </a:pPr>
          </a:p>
          <a:p>
            <a:pPr algn="ctr">
              <a:lnSpc>
                <a:spcPts val="5879"/>
              </a:lnSpc>
            </a:pPr>
            <a:r>
              <a:rPr lang="en-US" sz="4199" b="true">
                <a:solidFill>
                  <a:srgbClr val="303030"/>
                </a:solidFill>
                <a:latin typeface="Alegreya Bold"/>
                <a:ea typeface="Alegreya Bold"/>
                <a:cs typeface="Alegreya Bold"/>
                <a:sym typeface="Alegreya Bold"/>
              </a:rPr>
              <a:t>Colorado Department of Education Website</a:t>
            </a:r>
          </a:p>
          <a:p>
            <a:pPr algn="ctr">
              <a:lnSpc>
                <a:spcPts val="4339"/>
              </a:lnSpc>
            </a:pPr>
            <a:r>
              <a:rPr lang="en-US" sz="3099" b="true">
                <a:solidFill>
                  <a:srgbClr val="0E67A3"/>
                </a:solidFill>
                <a:latin typeface="Alegreya Bold"/>
                <a:ea typeface="Alegreya Bold"/>
                <a:cs typeface="Alegreya Bold"/>
                <a:sym typeface="Alegreya Bold"/>
              </a:rPr>
              <a:t>https://www.cde.state.co.us/postsecondary/ascentfaqs</a:t>
            </a:r>
          </a:p>
          <a:p>
            <a:pPr algn="ctr">
              <a:lnSpc>
                <a:spcPts val="4339"/>
              </a:lnSpc>
            </a:pPr>
            <a:r>
              <a:rPr lang="en-US" b="true" sz="3099">
                <a:solidFill>
                  <a:srgbClr val="0E67A3"/>
                </a:solidFill>
                <a:latin typeface="Alegreya Bold"/>
                <a:ea typeface="Alegreya Bold"/>
                <a:cs typeface="Alegreya Bold"/>
                <a:sym typeface="Alegreya Bold"/>
              </a:rPr>
              <a:t>https://www.cde.state.co.us/postsecondary/trepfaqs</a:t>
            </a:r>
          </a:p>
        </p:txBody>
      </p:sp>
      <p:grpSp>
        <p:nvGrpSpPr>
          <p:cNvPr name="Group 4" id="4"/>
          <p:cNvGrpSpPr/>
          <p:nvPr/>
        </p:nvGrpSpPr>
        <p:grpSpPr>
          <a:xfrm rot="0">
            <a:off x="12780645" y="7429782"/>
            <a:ext cx="5021202" cy="2515011"/>
            <a:chOff x="0" y="0"/>
            <a:chExt cx="6694937" cy="3353348"/>
          </a:xfrm>
        </p:grpSpPr>
        <p:sp>
          <p:nvSpPr>
            <p:cNvPr name="Freeform 5" id="5"/>
            <p:cNvSpPr/>
            <p:nvPr/>
          </p:nvSpPr>
          <p:spPr>
            <a:xfrm flipH="false" flipV="false" rot="0">
              <a:off x="2155398" y="721634"/>
              <a:ext cx="2647104" cy="2631714"/>
            </a:xfrm>
            <a:custGeom>
              <a:avLst/>
              <a:gdLst/>
              <a:ahLst/>
              <a:cxnLst/>
              <a:rect r="r" b="b" t="t" l="l"/>
              <a:pathLst>
                <a:path h="2631714" w="2647104">
                  <a:moveTo>
                    <a:pt x="0" y="0"/>
                  </a:moveTo>
                  <a:lnTo>
                    <a:pt x="2647104" y="0"/>
                  </a:lnTo>
                  <a:lnTo>
                    <a:pt x="2647104" y="2631714"/>
                  </a:lnTo>
                  <a:lnTo>
                    <a:pt x="0" y="2631714"/>
                  </a:lnTo>
                  <a:lnTo>
                    <a:pt x="0" y="0"/>
                  </a:lnTo>
                  <a:close/>
                </a:path>
              </a:pathLst>
            </a:custGeom>
            <a:blipFill>
              <a:blip r:embed="rId2"/>
              <a:stretch>
                <a:fillRect l="0" t="0" r="0" b="0"/>
              </a:stretch>
            </a:blipFill>
          </p:spPr>
        </p:sp>
        <p:sp>
          <p:nvSpPr>
            <p:cNvPr name="TextBox 6" id="6"/>
            <p:cNvSpPr txBox="true"/>
            <p:nvPr/>
          </p:nvSpPr>
          <p:spPr>
            <a:xfrm rot="0">
              <a:off x="0" y="-38100"/>
              <a:ext cx="6694937" cy="429511"/>
            </a:xfrm>
            <a:prstGeom prst="rect">
              <a:avLst/>
            </a:prstGeom>
          </p:spPr>
          <p:txBody>
            <a:bodyPr anchor="t" rtlCol="false" tIns="0" lIns="0" bIns="0" rIns="0">
              <a:spAutoFit/>
            </a:bodyPr>
            <a:lstStyle/>
            <a:p>
              <a:pPr algn="ctr">
                <a:lnSpc>
                  <a:spcPts val="2766"/>
                </a:lnSpc>
              </a:pPr>
              <a:r>
                <a:rPr lang="en-US" sz="1976" u="sng">
                  <a:solidFill>
                    <a:srgbClr val="0E67A3"/>
                  </a:solidFill>
                  <a:latin typeface="Canva Sans"/>
                  <a:ea typeface="Canva Sans"/>
                  <a:cs typeface="Canva Sans"/>
                  <a:sym typeface="Canva Sans"/>
                  <a:hlinkClick r:id="rId3" tooltip="https://www.cherrycreekschools.org/Page/14839"/>
                </a:rPr>
                <a:t>www.cherrycreekschools.org/Page/14839</a:t>
              </a:r>
            </a:p>
          </p:txBody>
        </p:sp>
      </p:grpSp>
      <p:sp>
        <p:nvSpPr>
          <p:cNvPr name="Freeform 7" id="7"/>
          <p:cNvSpPr/>
          <p:nvPr/>
        </p:nvSpPr>
        <p:spPr>
          <a:xfrm flipH="false" flipV="false" rot="0">
            <a:off x="189328" y="7296557"/>
            <a:ext cx="2405182" cy="2990443"/>
          </a:xfrm>
          <a:custGeom>
            <a:avLst/>
            <a:gdLst/>
            <a:ahLst/>
            <a:cxnLst/>
            <a:rect r="r" b="b" t="t" l="l"/>
            <a:pathLst>
              <a:path h="2990443" w="2405182">
                <a:moveTo>
                  <a:pt x="0" y="0"/>
                </a:moveTo>
                <a:lnTo>
                  <a:pt x="2405182" y="0"/>
                </a:lnTo>
                <a:lnTo>
                  <a:pt x="2405182" y="2990443"/>
                </a:lnTo>
                <a:lnTo>
                  <a:pt x="0" y="2990443"/>
                </a:lnTo>
                <a:lnTo>
                  <a:pt x="0" y="0"/>
                </a:lnTo>
                <a:close/>
              </a:path>
            </a:pathLst>
          </a:custGeom>
          <a:blipFill>
            <a:blip r:embed="rId4"/>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6753661" y="524162"/>
            <a:ext cx="3643433" cy="1434473"/>
          </a:xfrm>
          <a:prstGeom prst="rect">
            <a:avLst/>
          </a:prstGeom>
        </p:spPr>
        <p:txBody>
          <a:bodyPr anchor="t" rtlCol="false" tIns="0" lIns="0" bIns="0" rIns="0">
            <a:spAutoFit/>
          </a:bodyPr>
          <a:lstStyle/>
          <a:p>
            <a:pPr algn="l">
              <a:lnSpc>
                <a:spcPts val="11759"/>
              </a:lnSpc>
            </a:pPr>
            <a:r>
              <a:rPr lang="en-US" sz="8399" b="true">
                <a:solidFill>
                  <a:srgbClr val="0E67A3"/>
                </a:solidFill>
                <a:latin typeface="Alegreya Bold"/>
                <a:ea typeface="Alegreya Bold"/>
                <a:cs typeface="Alegreya Bold"/>
                <a:sym typeface="Alegreya Bold"/>
              </a:rPr>
              <a:t>Agenda</a:t>
            </a:r>
          </a:p>
        </p:txBody>
      </p:sp>
      <p:sp>
        <p:nvSpPr>
          <p:cNvPr name="TextBox 3" id="3"/>
          <p:cNvSpPr txBox="true"/>
          <p:nvPr/>
        </p:nvSpPr>
        <p:spPr>
          <a:xfrm rot="0">
            <a:off x="643949" y="2540703"/>
            <a:ext cx="14912751" cy="5516179"/>
          </a:xfrm>
          <a:prstGeom prst="rect">
            <a:avLst/>
          </a:prstGeom>
        </p:spPr>
        <p:txBody>
          <a:bodyPr anchor="t" rtlCol="false" tIns="0" lIns="0" bIns="0" rIns="0">
            <a:spAutoFit/>
          </a:bodyPr>
          <a:lstStyle/>
          <a:p>
            <a:pPr algn="l" marL="1123245" indent="-561622" lvl="1">
              <a:lnSpc>
                <a:spcPts val="7283"/>
              </a:lnSpc>
              <a:buAutoNum type="arabicPeriod" startAt="1"/>
            </a:pPr>
            <a:r>
              <a:rPr lang="en-US" sz="5202">
                <a:solidFill>
                  <a:srgbClr val="0E67A3"/>
                </a:solidFill>
                <a:latin typeface="Alegreya"/>
                <a:ea typeface="Alegreya"/>
                <a:cs typeface="Alegreya"/>
                <a:sym typeface="Alegreya"/>
              </a:rPr>
              <a:t>What is ASCENT and TREP?</a:t>
            </a:r>
          </a:p>
          <a:p>
            <a:pPr algn="l" marL="2246489" indent="-748830" lvl="2">
              <a:lnSpc>
                <a:spcPts val="7283"/>
              </a:lnSpc>
              <a:buAutoNum type="alphaLcPeriod" startAt="1"/>
            </a:pPr>
            <a:r>
              <a:rPr lang="en-US" sz="5202">
                <a:solidFill>
                  <a:srgbClr val="0E67A3"/>
                </a:solidFill>
                <a:latin typeface="Alegreya"/>
                <a:ea typeface="Alegreya"/>
                <a:cs typeface="Alegreya"/>
                <a:sym typeface="Alegreya"/>
              </a:rPr>
              <a:t>Financial Aid</a:t>
            </a:r>
          </a:p>
          <a:p>
            <a:pPr algn="l" marL="2246489" indent="-748830" lvl="2">
              <a:lnSpc>
                <a:spcPts val="7283"/>
              </a:lnSpc>
              <a:buAutoNum type="alphaLcPeriod" startAt="1"/>
            </a:pPr>
            <a:r>
              <a:rPr lang="en-US" sz="5202">
                <a:solidFill>
                  <a:srgbClr val="0E67A3"/>
                </a:solidFill>
                <a:latin typeface="Alegreya"/>
                <a:ea typeface="Alegreya"/>
                <a:cs typeface="Alegreya"/>
                <a:sym typeface="Alegreya"/>
              </a:rPr>
              <a:t>TREP Specific Coursework Requirement</a:t>
            </a:r>
          </a:p>
          <a:p>
            <a:pPr algn="l" marL="1123245" indent="-561622" lvl="1">
              <a:lnSpc>
                <a:spcPts val="7283"/>
              </a:lnSpc>
              <a:buAutoNum type="arabicPeriod" startAt="1"/>
            </a:pPr>
            <a:r>
              <a:rPr lang="en-US" sz="5202">
                <a:solidFill>
                  <a:srgbClr val="0E67A3"/>
                </a:solidFill>
                <a:latin typeface="Alegreya"/>
                <a:ea typeface="Alegreya"/>
                <a:cs typeface="Alegreya"/>
                <a:sym typeface="Alegreya"/>
              </a:rPr>
              <a:t>ASCENT and TREP Partners</a:t>
            </a:r>
          </a:p>
          <a:p>
            <a:pPr algn="l" marL="1123245" indent="-561622" lvl="1">
              <a:lnSpc>
                <a:spcPts val="7283"/>
              </a:lnSpc>
              <a:buAutoNum type="arabicPeriod" startAt="1"/>
            </a:pPr>
            <a:r>
              <a:rPr lang="en-US" sz="5202">
                <a:solidFill>
                  <a:srgbClr val="0E67A3"/>
                </a:solidFill>
                <a:latin typeface="Alegreya"/>
                <a:ea typeface="Alegreya"/>
                <a:cs typeface="Alegreya"/>
                <a:sym typeface="Alegreya"/>
              </a:rPr>
              <a:t>Post-Secondary College Readiness</a:t>
            </a:r>
          </a:p>
          <a:p>
            <a:pPr algn="l" marL="1123245" indent="-561622" lvl="1">
              <a:lnSpc>
                <a:spcPts val="7283"/>
              </a:lnSpc>
              <a:buAutoNum type="arabicPeriod" startAt="1"/>
            </a:pPr>
            <a:r>
              <a:rPr lang="en-US" sz="5202">
                <a:solidFill>
                  <a:srgbClr val="0E67A3"/>
                </a:solidFill>
                <a:latin typeface="Alegreya"/>
                <a:ea typeface="Alegreya"/>
                <a:cs typeface="Alegreya"/>
                <a:sym typeface="Alegreya"/>
              </a:rPr>
              <a:t>How to apply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24768"/>
            <a:ext cx="15065318" cy="1550047"/>
          </a:xfrm>
          <a:prstGeom prst="rect">
            <a:avLst/>
          </a:prstGeom>
        </p:spPr>
        <p:txBody>
          <a:bodyPr anchor="t" rtlCol="false" tIns="0" lIns="0" bIns="0" rIns="0">
            <a:spAutoFit/>
          </a:bodyPr>
          <a:lstStyle/>
          <a:p>
            <a:pPr algn="l">
              <a:lnSpc>
                <a:spcPts val="12739"/>
              </a:lnSpc>
            </a:pPr>
            <a:r>
              <a:rPr lang="en-US" sz="9099">
                <a:solidFill>
                  <a:srgbClr val="800000"/>
                </a:solidFill>
                <a:latin typeface="Wildcat College"/>
                <a:ea typeface="Wildcat College"/>
                <a:cs typeface="Wildcat College"/>
                <a:sym typeface="Wildcat College"/>
              </a:rPr>
              <a:t>ASCENT</a:t>
            </a:r>
          </a:p>
        </p:txBody>
      </p:sp>
      <p:sp>
        <p:nvSpPr>
          <p:cNvPr name="TextBox 3" id="3"/>
          <p:cNvSpPr txBox="true"/>
          <p:nvPr/>
        </p:nvSpPr>
        <p:spPr>
          <a:xfrm rot="0">
            <a:off x="1028700" y="1934610"/>
            <a:ext cx="15614447" cy="7574915"/>
          </a:xfrm>
          <a:prstGeom prst="rect">
            <a:avLst/>
          </a:prstGeom>
        </p:spPr>
        <p:txBody>
          <a:bodyPr anchor="t" rtlCol="false" tIns="0" lIns="0" bIns="0" rIns="0">
            <a:spAutoFit/>
          </a:bodyPr>
          <a:lstStyle/>
          <a:p>
            <a:pPr algn="l">
              <a:lnSpc>
                <a:spcPts val="4759"/>
              </a:lnSpc>
            </a:pPr>
            <a:r>
              <a:rPr lang="en-US" sz="3399" b="true">
                <a:solidFill>
                  <a:srgbClr val="0E67A3"/>
                </a:solidFill>
                <a:latin typeface="Alegreya Bold"/>
                <a:ea typeface="Alegreya Bold"/>
                <a:cs typeface="Alegreya Bold"/>
                <a:sym typeface="Alegreya Bold"/>
              </a:rPr>
              <a:t>A</a:t>
            </a:r>
            <a:r>
              <a:rPr lang="en-US" sz="3399">
                <a:solidFill>
                  <a:srgbClr val="0E67A3"/>
                </a:solidFill>
                <a:latin typeface="Alegreya"/>
                <a:ea typeface="Alegreya"/>
                <a:cs typeface="Alegreya"/>
                <a:sym typeface="Alegreya"/>
              </a:rPr>
              <a:t>ccelerating </a:t>
            </a:r>
            <a:r>
              <a:rPr lang="en-US" sz="3399" b="true">
                <a:solidFill>
                  <a:srgbClr val="0E67A3"/>
                </a:solidFill>
                <a:latin typeface="Alegreya Bold"/>
                <a:ea typeface="Alegreya Bold"/>
                <a:cs typeface="Alegreya Bold"/>
                <a:sym typeface="Alegreya Bold"/>
              </a:rPr>
              <a:t>S</a:t>
            </a:r>
            <a:r>
              <a:rPr lang="en-US" sz="3399">
                <a:solidFill>
                  <a:srgbClr val="0E67A3"/>
                </a:solidFill>
                <a:latin typeface="Alegreya"/>
                <a:ea typeface="Alegreya"/>
                <a:cs typeface="Alegreya"/>
                <a:sym typeface="Alegreya"/>
              </a:rPr>
              <a:t>tudents through </a:t>
            </a:r>
            <a:r>
              <a:rPr lang="en-US" sz="3399" b="true">
                <a:solidFill>
                  <a:srgbClr val="0E67A3"/>
                </a:solidFill>
                <a:latin typeface="Alegreya Bold"/>
                <a:ea typeface="Alegreya Bold"/>
                <a:cs typeface="Alegreya Bold"/>
                <a:sym typeface="Alegreya Bold"/>
              </a:rPr>
              <a:t>C</a:t>
            </a:r>
            <a:r>
              <a:rPr lang="en-US" sz="3399">
                <a:solidFill>
                  <a:srgbClr val="0E67A3"/>
                </a:solidFill>
                <a:latin typeface="Alegreya"/>
                <a:ea typeface="Alegreya"/>
                <a:cs typeface="Alegreya"/>
                <a:sym typeface="Alegreya"/>
              </a:rPr>
              <a:t>oncurrent </a:t>
            </a:r>
            <a:r>
              <a:rPr lang="en-US" sz="3399" b="true">
                <a:solidFill>
                  <a:srgbClr val="0E67A3"/>
                </a:solidFill>
                <a:latin typeface="Alegreya Bold"/>
                <a:ea typeface="Alegreya Bold"/>
                <a:cs typeface="Alegreya Bold"/>
                <a:sym typeface="Alegreya Bold"/>
              </a:rPr>
              <a:t>EN</a:t>
            </a:r>
            <a:r>
              <a:rPr lang="en-US" sz="3399">
                <a:solidFill>
                  <a:srgbClr val="0E67A3"/>
                </a:solidFill>
                <a:latin typeface="Alegreya"/>
                <a:ea typeface="Alegreya"/>
                <a:cs typeface="Alegreya"/>
                <a:sym typeface="Alegreya"/>
              </a:rPr>
              <a:t>rollmen</a:t>
            </a:r>
            <a:r>
              <a:rPr lang="en-US" sz="3399" b="true">
                <a:solidFill>
                  <a:srgbClr val="0E67A3"/>
                </a:solidFill>
                <a:latin typeface="Alegreya Bold"/>
                <a:ea typeface="Alegreya Bold"/>
                <a:cs typeface="Alegreya Bold"/>
                <a:sym typeface="Alegreya Bold"/>
              </a:rPr>
              <a:t>T</a:t>
            </a:r>
          </a:p>
          <a:p>
            <a:pPr algn="l" marL="734055" indent="-367027" lvl="1">
              <a:lnSpc>
                <a:spcPts val="4759"/>
              </a:lnSpc>
              <a:buFont typeface="Arial"/>
              <a:buChar char="•"/>
            </a:pPr>
            <a:r>
              <a:rPr lang="en-US" sz="3399">
                <a:solidFill>
                  <a:srgbClr val="0E67A3"/>
                </a:solidFill>
                <a:latin typeface="Alegreya"/>
                <a:ea typeface="Alegreya"/>
                <a:cs typeface="Alegreya"/>
                <a:sym typeface="Alegreya"/>
              </a:rPr>
              <a:t>One year program: full time (12+ credit hours) part time (11 or less credit hours)</a:t>
            </a:r>
          </a:p>
          <a:p>
            <a:pPr algn="l" marL="734055" indent="-367027" lvl="1">
              <a:lnSpc>
                <a:spcPts val="4759"/>
              </a:lnSpc>
              <a:buFont typeface="Arial"/>
              <a:buChar char="•"/>
            </a:pPr>
            <a:r>
              <a:rPr lang="en-US" sz="3399">
                <a:solidFill>
                  <a:srgbClr val="0E67A3"/>
                </a:solidFill>
                <a:latin typeface="Alegreya"/>
                <a:ea typeface="Alegreya"/>
                <a:cs typeface="Alegreya"/>
                <a:sym typeface="Alegreya"/>
              </a:rPr>
              <a:t>Minimum of 9 college credits, successfully completed (C or better), transcribed on a college transcript</a:t>
            </a:r>
          </a:p>
          <a:p>
            <a:pPr algn="l" marL="734055" indent="-367027" lvl="1">
              <a:lnSpc>
                <a:spcPts val="4759"/>
              </a:lnSpc>
              <a:buFont typeface="Arial"/>
              <a:buChar char="•"/>
            </a:pPr>
            <a:r>
              <a:rPr lang="en-US" sz="3399">
                <a:solidFill>
                  <a:srgbClr val="0E67A3"/>
                </a:solidFill>
                <a:latin typeface="Alegreya"/>
                <a:ea typeface="Alegreya"/>
                <a:cs typeface="Alegreya"/>
                <a:sym typeface="Alegreya"/>
              </a:rPr>
              <a:t>Must be college ready (details on slide 5)</a:t>
            </a:r>
          </a:p>
          <a:p>
            <a:pPr algn="l" marL="734055" indent="-367027" lvl="1">
              <a:lnSpc>
                <a:spcPts val="4759"/>
              </a:lnSpc>
              <a:buFont typeface="Arial"/>
              <a:buChar char="•"/>
            </a:pPr>
            <a:r>
              <a:rPr lang="en-US" sz="3399">
                <a:solidFill>
                  <a:srgbClr val="0E67A3"/>
                </a:solidFill>
                <a:latin typeface="Alegreya"/>
                <a:ea typeface="Alegreya"/>
                <a:cs typeface="Alegreya"/>
                <a:sym typeface="Alegreya"/>
              </a:rPr>
              <a:t>CCSD pays for tuition, books, and fees* associated with the courses</a:t>
            </a:r>
          </a:p>
          <a:p>
            <a:pPr algn="l" marL="734055" indent="-367027" lvl="1">
              <a:lnSpc>
                <a:spcPts val="4759"/>
              </a:lnSpc>
              <a:buFont typeface="Arial"/>
              <a:buChar char="•"/>
            </a:pPr>
            <a:r>
              <a:rPr lang="en-US" sz="3399">
                <a:solidFill>
                  <a:srgbClr val="0E67A3"/>
                </a:solidFill>
                <a:latin typeface="Alegreya"/>
                <a:ea typeface="Alegreya"/>
                <a:cs typeface="Alegreya"/>
                <a:sym typeface="Alegreya"/>
              </a:rPr>
              <a:t>High School Diplomas are given after the ASCENT year</a:t>
            </a:r>
          </a:p>
          <a:p>
            <a:pPr algn="l" marL="734055" indent="-367027" lvl="1">
              <a:lnSpc>
                <a:spcPts val="4759"/>
              </a:lnSpc>
              <a:buFont typeface="Arial"/>
              <a:buChar char="•"/>
            </a:pPr>
            <a:r>
              <a:rPr lang="en-US" sz="3399">
                <a:solidFill>
                  <a:srgbClr val="0E67A3"/>
                </a:solidFill>
                <a:latin typeface="Alegreya"/>
                <a:ea typeface="Alegreya"/>
                <a:cs typeface="Alegreya"/>
                <a:sym typeface="Alegreya"/>
              </a:rPr>
              <a:t>All courses taken during the ASCENT year are transcribed on the high school transcript and college transcript</a:t>
            </a:r>
          </a:p>
          <a:p>
            <a:pPr algn="l" marL="734055" indent="-367027" lvl="1">
              <a:lnSpc>
                <a:spcPts val="4759"/>
              </a:lnSpc>
              <a:buFont typeface="Arial"/>
              <a:buChar char="•"/>
            </a:pPr>
            <a:r>
              <a:rPr lang="en-US" sz="3399">
                <a:solidFill>
                  <a:srgbClr val="0E67A3"/>
                </a:solidFill>
                <a:latin typeface="Alegreya"/>
                <a:ea typeface="Alegreya"/>
                <a:cs typeface="Alegreya"/>
                <a:sym typeface="Alegreya"/>
              </a:rPr>
              <a:t>Must apply for FAFSA or CAFSA - </a:t>
            </a:r>
            <a:r>
              <a:rPr lang="en-US" b="true" sz="3399">
                <a:solidFill>
                  <a:srgbClr val="0E67A3"/>
                </a:solidFill>
                <a:latin typeface="Alegreya Bold"/>
                <a:ea typeface="Alegreya Bold"/>
                <a:cs typeface="Alegreya Bold"/>
                <a:sym typeface="Alegreya Bold"/>
              </a:rPr>
              <a:t>but cannot accept financial aid during ASCENT</a:t>
            </a:r>
          </a:p>
          <a:p>
            <a:pPr algn="l" marL="734055" indent="-367027" lvl="1">
              <a:lnSpc>
                <a:spcPts val="4759"/>
              </a:lnSpc>
              <a:buFont typeface="Arial"/>
              <a:buChar char="•"/>
            </a:pPr>
            <a:r>
              <a:rPr lang="en-US" b="true" sz="3399">
                <a:solidFill>
                  <a:srgbClr val="0E67A3"/>
                </a:solidFill>
                <a:latin typeface="Alegreya Bold"/>
                <a:ea typeface="Alegreya Bold"/>
                <a:cs typeface="Alegreya Bold"/>
                <a:sym typeface="Alegreya Bold"/>
              </a:rPr>
              <a:t>Slot limitations </a:t>
            </a:r>
          </a:p>
          <a:p>
            <a:pPr algn="l">
              <a:lnSpc>
                <a:spcPts val="4479"/>
              </a:lnSpc>
            </a:pPr>
            <a:r>
              <a:rPr lang="en-US" sz="3199" i="true">
                <a:solidFill>
                  <a:srgbClr val="0E67A3"/>
                </a:solidFill>
                <a:latin typeface="Alegreya Italics"/>
                <a:ea typeface="Alegreya Italics"/>
                <a:cs typeface="Alegreya Italics"/>
                <a:sym typeface="Alegreya Italics"/>
              </a:rPr>
              <a:t>*Options students: only part time (3-11 hours) is available and tuition is paid (not fees, books)</a:t>
            </a:r>
          </a:p>
          <a:p>
            <a:pPr algn="l">
              <a:lnSpc>
                <a:spcPts val="3359"/>
              </a:lnSpc>
            </a:pPr>
          </a:p>
        </p:txBody>
      </p:sp>
      <p:sp>
        <p:nvSpPr>
          <p:cNvPr name="Freeform 4" id="4"/>
          <p:cNvSpPr/>
          <p:nvPr/>
        </p:nvSpPr>
        <p:spPr>
          <a:xfrm flipH="false" flipV="false" rot="0">
            <a:off x="15040421" y="8330321"/>
            <a:ext cx="3205451" cy="1387086"/>
          </a:xfrm>
          <a:custGeom>
            <a:avLst/>
            <a:gdLst/>
            <a:ahLst/>
            <a:cxnLst/>
            <a:rect r="r" b="b" t="t" l="l"/>
            <a:pathLst>
              <a:path h="1387086" w="3205451">
                <a:moveTo>
                  <a:pt x="0" y="0"/>
                </a:moveTo>
                <a:lnTo>
                  <a:pt x="3205451" y="0"/>
                </a:lnTo>
                <a:lnTo>
                  <a:pt x="3205451" y="1387086"/>
                </a:lnTo>
                <a:lnTo>
                  <a:pt x="0" y="13870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13341109" y="0"/>
            <a:ext cx="4904763" cy="2456689"/>
            <a:chOff x="0" y="0"/>
            <a:chExt cx="6539684" cy="3275585"/>
          </a:xfrm>
        </p:grpSpPr>
        <p:sp>
          <p:nvSpPr>
            <p:cNvPr name="Freeform 6" id="6"/>
            <p:cNvSpPr/>
            <p:nvPr/>
          </p:nvSpPr>
          <p:spPr>
            <a:xfrm flipH="false" flipV="false" rot="0">
              <a:off x="2105416" y="704899"/>
              <a:ext cx="2585719" cy="2570686"/>
            </a:xfrm>
            <a:custGeom>
              <a:avLst/>
              <a:gdLst/>
              <a:ahLst/>
              <a:cxnLst/>
              <a:rect r="r" b="b" t="t" l="l"/>
              <a:pathLst>
                <a:path h="2570686" w="2585719">
                  <a:moveTo>
                    <a:pt x="0" y="0"/>
                  </a:moveTo>
                  <a:lnTo>
                    <a:pt x="2585718" y="0"/>
                  </a:lnTo>
                  <a:lnTo>
                    <a:pt x="2585718" y="2570686"/>
                  </a:lnTo>
                  <a:lnTo>
                    <a:pt x="0" y="2570686"/>
                  </a:lnTo>
                  <a:lnTo>
                    <a:pt x="0" y="0"/>
                  </a:lnTo>
                  <a:close/>
                </a:path>
              </a:pathLst>
            </a:custGeom>
            <a:blipFill>
              <a:blip r:embed="rId5"/>
              <a:stretch>
                <a:fillRect l="0" t="0" r="0" b="0"/>
              </a:stretch>
            </a:blipFill>
          </p:spPr>
        </p:sp>
        <p:sp>
          <p:nvSpPr>
            <p:cNvPr name="TextBox 7" id="7"/>
            <p:cNvSpPr txBox="true"/>
            <p:nvPr/>
          </p:nvSpPr>
          <p:spPr>
            <a:xfrm rot="0">
              <a:off x="0" y="-47625"/>
              <a:ext cx="6539684" cy="429959"/>
            </a:xfrm>
            <a:prstGeom prst="rect">
              <a:avLst/>
            </a:prstGeom>
          </p:spPr>
          <p:txBody>
            <a:bodyPr anchor="t" rtlCol="false" tIns="0" lIns="0" bIns="0" rIns="0">
              <a:spAutoFit/>
            </a:bodyPr>
            <a:lstStyle/>
            <a:p>
              <a:pPr algn="ctr">
                <a:lnSpc>
                  <a:spcPts val="2702"/>
                </a:lnSpc>
              </a:pPr>
              <a:r>
                <a:rPr lang="en-US" sz="1930" u="sng">
                  <a:solidFill>
                    <a:srgbClr val="0E67A3"/>
                  </a:solidFill>
                  <a:latin typeface="Canva Sans"/>
                  <a:ea typeface="Canva Sans"/>
                  <a:cs typeface="Canva Sans"/>
                  <a:sym typeface="Canva Sans"/>
                  <a:hlinkClick r:id="rId6" tooltip="https://www.cherrycreekschools.org/Page/14839"/>
                </a:rPr>
                <a:t>www.cherrycreekschools.org/Page/14839</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53737"/>
            <a:ext cx="15065318" cy="1550047"/>
          </a:xfrm>
          <a:prstGeom prst="rect">
            <a:avLst/>
          </a:prstGeom>
        </p:spPr>
        <p:txBody>
          <a:bodyPr anchor="t" rtlCol="false" tIns="0" lIns="0" bIns="0" rIns="0">
            <a:spAutoFit/>
          </a:bodyPr>
          <a:lstStyle/>
          <a:p>
            <a:pPr algn="l">
              <a:lnSpc>
                <a:spcPts val="12739"/>
              </a:lnSpc>
            </a:pPr>
            <a:r>
              <a:rPr lang="en-US" sz="9099">
                <a:solidFill>
                  <a:srgbClr val="800000"/>
                </a:solidFill>
                <a:latin typeface="Wildcat College"/>
                <a:ea typeface="Wildcat College"/>
                <a:cs typeface="Wildcat College"/>
                <a:sym typeface="Wildcat College"/>
              </a:rPr>
              <a:t>TREP</a:t>
            </a:r>
          </a:p>
        </p:txBody>
      </p:sp>
      <p:sp>
        <p:nvSpPr>
          <p:cNvPr name="TextBox 3" id="3"/>
          <p:cNvSpPr txBox="true"/>
          <p:nvPr/>
        </p:nvSpPr>
        <p:spPr>
          <a:xfrm rot="0">
            <a:off x="334676" y="1164757"/>
            <a:ext cx="16392251" cy="11822105"/>
          </a:xfrm>
          <a:prstGeom prst="rect">
            <a:avLst/>
          </a:prstGeom>
        </p:spPr>
        <p:txBody>
          <a:bodyPr anchor="t" rtlCol="false" tIns="0" lIns="0" bIns="0" rIns="0">
            <a:spAutoFit/>
          </a:bodyPr>
          <a:lstStyle/>
          <a:p>
            <a:pPr algn="l">
              <a:lnSpc>
                <a:spcPts val="4874"/>
              </a:lnSpc>
            </a:pPr>
            <a:r>
              <a:rPr lang="en-US" sz="3481" b="true">
                <a:solidFill>
                  <a:srgbClr val="0E67A3"/>
                </a:solidFill>
                <a:latin typeface="Alegreya Bold"/>
                <a:ea typeface="Alegreya Bold"/>
                <a:cs typeface="Alegreya Bold"/>
                <a:sym typeface="Alegreya Bold"/>
              </a:rPr>
              <a:t>Teacher Recruitment Education &amp; Preparation</a:t>
            </a:r>
          </a:p>
          <a:p>
            <a:pPr algn="l" marL="704745" indent="-352372" lvl="1">
              <a:lnSpc>
                <a:spcPts val="4569"/>
              </a:lnSpc>
              <a:buFont typeface="Arial"/>
              <a:buChar char="•"/>
            </a:pPr>
            <a:r>
              <a:rPr lang="en-US" sz="3264">
                <a:solidFill>
                  <a:srgbClr val="0E67A3"/>
                </a:solidFill>
                <a:latin typeface="Alegreya"/>
                <a:ea typeface="Alegreya"/>
                <a:cs typeface="Alegreya"/>
                <a:sym typeface="Alegreya"/>
              </a:rPr>
              <a:t>Two year program for students who want to be a teacher, high school </a:t>
            </a:r>
          </a:p>
          <a:p>
            <a:pPr algn="l">
              <a:lnSpc>
                <a:spcPts val="4569"/>
              </a:lnSpc>
            </a:pPr>
            <a:r>
              <a:rPr lang="en-US" sz="3264">
                <a:solidFill>
                  <a:srgbClr val="0E67A3"/>
                </a:solidFill>
                <a:latin typeface="Alegreya"/>
                <a:ea typeface="Alegreya"/>
                <a:cs typeface="Alegreya"/>
                <a:sym typeface="Alegreya"/>
              </a:rPr>
              <a:t>         </a:t>
            </a:r>
            <a:r>
              <a:rPr lang="en-US" sz="3264">
                <a:solidFill>
                  <a:srgbClr val="0E67A3"/>
                </a:solidFill>
                <a:latin typeface="Alegreya"/>
                <a:ea typeface="Alegreya"/>
                <a:cs typeface="Alegreya"/>
                <a:sym typeface="Alegreya"/>
              </a:rPr>
              <a:t>counselor, school social worker, school language pathologist, etc.</a:t>
            </a:r>
          </a:p>
          <a:p>
            <a:pPr algn="l" marL="704745" indent="-352372" lvl="1">
              <a:lnSpc>
                <a:spcPts val="4569"/>
              </a:lnSpc>
              <a:buFont typeface="Arial"/>
              <a:buChar char="•"/>
            </a:pPr>
            <a:r>
              <a:rPr lang="en-US" sz="3264">
                <a:solidFill>
                  <a:srgbClr val="0E67A3"/>
                </a:solidFill>
                <a:latin typeface="Alegreya"/>
                <a:ea typeface="Alegreya"/>
                <a:cs typeface="Alegreya"/>
                <a:sym typeface="Alegreya"/>
              </a:rPr>
              <a:t>Must be college ready (details on slide 5)</a:t>
            </a:r>
          </a:p>
          <a:p>
            <a:pPr algn="l" marL="704745" indent="-352372" lvl="1">
              <a:lnSpc>
                <a:spcPts val="4569"/>
              </a:lnSpc>
              <a:buFont typeface="Arial"/>
              <a:buChar char="•"/>
            </a:pPr>
            <a:r>
              <a:rPr lang="en-US" b="true" sz="3264">
                <a:solidFill>
                  <a:srgbClr val="0E67A3"/>
                </a:solidFill>
                <a:latin typeface="Alegreya Bold"/>
                <a:ea typeface="Alegreya Bold"/>
                <a:cs typeface="Alegreya Bold"/>
                <a:sym typeface="Alegreya Bold"/>
              </a:rPr>
              <a:t>Specific number of slots</a:t>
            </a:r>
            <a:r>
              <a:rPr lang="en-US" sz="3264">
                <a:solidFill>
                  <a:srgbClr val="0E67A3"/>
                </a:solidFill>
                <a:latin typeface="Alegreya"/>
                <a:ea typeface="Alegreya"/>
                <a:cs typeface="Alegreya"/>
                <a:sym typeface="Alegreya"/>
              </a:rPr>
              <a:t> issued by State of Colorado. Decisions of who will be sponsored with TREP are made in May. </a:t>
            </a:r>
          </a:p>
          <a:p>
            <a:pPr algn="l" marL="704745" indent="-352372" lvl="1">
              <a:lnSpc>
                <a:spcPts val="4569"/>
              </a:lnSpc>
              <a:buFont typeface="Arial"/>
              <a:buChar char="•"/>
            </a:pPr>
            <a:r>
              <a:rPr lang="en-US" sz="3264">
                <a:solidFill>
                  <a:srgbClr val="0E67A3"/>
                </a:solidFill>
                <a:latin typeface="Alegreya"/>
                <a:ea typeface="Alegreya"/>
                <a:cs typeface="Alegreya"/>
                <a:sym typeface="Alegreya"/>
              </a:rPr>
              <a:t>Full time (12+ credit hours) part time* (11 or less credit hours)</a:t>
            </a:r>
          </a:p>
          <a:p>
            <a:pPr algn="l" marL="704745" indent="-352372" lvl="1">
              <a:lnSpc>
                <a:spcPts val="4569"/>
              </a:lnSpc>
              <a:buFont typeface="Arial"/>
              <a:buChar char="•"/>
            </a:pPr>
            <a:r>
              <a:rPr lang="en-US" sz="3264">
                <a:solidFill>
                  <a:srgbClr val="0E67A3"/>
                </a:solidFill>
                <a:latin typeface="Alegreya"/>
                <a:ea typeface="Alegreya"/>
                <a:cs typeface="Alegreya"/>
                <a:sym typeface="Alegreya"/>
              </a:rPr>
              <a:t>Students must take one of the required courses </a:t>
            </a:r>
            <a:r>
              <a:rPr lang="en-US" b="true" sz="3264" u="sng">
                <a:solidFill>
                  <a:srgbClr val="0E67A3"/>
                </a:solidFill>
                <a:latin typeface="Alegreya Bold"/>
                <a:ea typeface="Alegreya Bold"/>
                <a:cs typeface="Alegreya Bold"/>
                <a:sym typeface="Alegreya Bold"/>
              </a:rPr>
              <a:t>DURING</a:t>
            </a:r>
            <a:r>
              <a:rPr lang="en-US" sz="3264" u="sng">
                <a:solidFill>
                  <a:srgbClr val="0E67A3"/>
                </a:solidFill>
                <a:latin typeface="Alegreya"/>
                <a:ea typeface="Alegreya"/>
                <a:cs typeface="Alegreya"/>
                <a:sym typeface="Alegreya"/>
              </a:rPr>
              <a:t> their senior year </a:t>
            </a:r>
            <a:r>
              <a:rPr lang="en-US" sz="3264">
                <a:solidFill>
                  <a:srgbClr val="0E67A3"/>
                </a:solidFill>
                <a:latin typeface="Alegreya"/>
                <a:ea typeface="Alegreya"/>
                <a:cs typeface="Alegreya"/>
                <a:sym typeface="Alegreya"/>
              </a:rPr>
              <a:t>(details on next slide).  </a:t>
            </a:r>
          </a:p>
          <a:p>
            <a:pPr algn="l" marL="704745" indent="-352372" lvl="1">
              <a:lnSpc>
                <a:spcPts val="4569"/>
              </a:lnSpc>
              <a:buFont typeface="Arial"/>
              <a:buChar char="•"/>
            </a:pPr>
            <a:r>
              <a:rPr lang="en-US" sz="3264">
                <a:solidFill>
                  <a:srgbClr val="0E67A3"/>
                </a:solidFill>
                <a:latin typeface="Alegreya"/>
                <a:ea typeface="Alegreya"/>
                <a:cs typeface="Alegreya"/>
                <a:sym typeface="Alegreya"/>
              </a:rPr>
              <a:t>CCSD pays for tuition, books, and fees associated with the courses</a:t>
            </a:r>
          </a:p>
          <a:p>
            <a:pPr algn="l" marL="704745" indent="-352372" lvl="1">
              <a:lnSpc>
                <a:spcPts val="4569"/>
              </a:lnSpc>
              <a:buFont typeface="Arial"/>
              <a:buChar char="•"/>
            </a:pPr>
            <a:r>
              <a:rPr lang="en-US" sz="3264">
                <a:solidFill>
                  <a:srgbClr val="0E67A3"/>
                </a:solidFill>
                <a:latin typeface="Alegreya"/>
                <a:ea typeface="Alegreya"/>
                <a:cs typeface="Alegreya"/>
                <a:sym typeface="Alegreya"/>
              </a:rPr>
              <a:t>High School Diplomas are given after the TREP program is completed </a:t>
            </a:r>
          </a:p>
          <a:p>
            <a:pPr algn="l" marL="704745" indent="-352372" lvl="1">
              <a:lnSpc>
                <a:spcPts val="4569"/>
              </a:lnSpc>
              <a:buFont typeface="Arial"/>
              <a:buChar char="•"/>
            </a:pPr>
            <a:r>
              <a:rPr lang="en-US" sz="3264">
                <a:solidFill>
                  <a:srgbClr val="0E67A3"/>
                </a:solidFill>
                <a:latin typeface="Alegreya"/>
                <a:ea typeface="Alegreya"/>
                <a:cs typeface="Alegreya"/>
                <a:sym typeface="Alegreya"/>
              </a:rPr>
              <a:t>All courses taken during the TREP program are transcribed on the high school/college transcript</a:t>
            </a:r>
          </a:p>
          <a:p>
            <a:pPr algn="l" marL="704745" indent="-352372" lvl="1">
              <a:lnSpc>
                <a:spcPts val="4569"/>
              </a:lnSpc>
              <a:buFont typeface="Arial"/>
              <a:buChar char="•"/>
            </a:pPr>
            <a:r>
              <a:rPr lang="en-US" b="true" sz="3264">
                <a:solidFill>
                  <a:srgbClr val="0E67A3"/>
                </a:solidFill>
                <a:latin typeface="Alegreya Bold"/>
                <a:ea typeface="Alegreya Bold"/>
                <a:cs typeface="Alegreya Bold"/>
                <a:sym typeface="Alegreya Bold"/>
              </a:rPr>
              <a:t>Must apply for FAFSA or CAFSA - but cannot accept financial aid during TREP</a:t>
            </a:r>
          </a:p>
          <a:p>
            <a:pPr algn="l">
              <a:lnSpc>
                <a:spcPts val="4569"/>
              </a:lnSpc>
            </a:pPr>
          </a:p>
          <a:p>
            <a:pPr algn="l">
              <a:lnSpc>
                <a:spcPts val="4149"/>
              </a:lnSpc>
            </a:pPr>
            <a:r>
              <a:rPr lang="en-US" sz="2964" i="true">
                <a:solidFill>
                  <a:srgbClr val="0E67A3"/>
                </a:solidFill>
                <a:latin typeface="Alegreya Italics"/>
                <a:ea typeface="Alegreya Italics"/>
                <a:cs typeface="Alegreya Italics"/>
                <a:sym typeface="Alegreya Italics"/>
              </a:rPr>
              <a:t>*Options students: only part time (3-11 hours) is available and tuition is paid (not fees, books)</a:t>
            </a:r>
          </a:p>
          <a:p>
            <a:pPr algn="l">
              <a:lnSpc>
                <a:spcPts val="4569"/>
              </a:lnSpc>
            </a:pPr>
          </a:p>
          <a:p>
            <a:pPr algn="l">
              <a:lnSpc>
                <a:spcPts val="4569"/>
              </a:lnSpc>
            </a:pPr>
          </a:p>
          <a:p>
            <a:pPr algn="l">
              <a:lnSpc>
                <a:spcPts val="4569"/>
              </a:lnSpc>
            </a:pPr>
          </a:p>
          <a:p>
            <a:pPr algn="l">
              <a:lnSpc>
                <a:spcPts val="4569"/>
              </a:lnSpc>
            </a:pPr>
          </a:p>
          <a:p>
            <a:pPr algn="l">
              <a:lnSpc>
                <a:spcPts val="3351"/>
              </a:lnSpc>
            </a:pPr>
          </a:p>
        </p:txBody>
      </p:sp>
      <p:grpSp>
        <p:nvGrpSpPr>
          <p:cNvPr name="Group 4" id="4"/>
          <p:cNvGrpSpPr/>
          <p:nvPr/>
        </p:nvGrpSpPr>
        <p:grpSpPr>
          <a:xfrm rot="0">
            <a:off x="12233521" y="17713"/>
            <a:ext cx="5843439" cy="2926851"/>
            <a:chOff x="0" y="0"/>
            <a:chExt cx="7791252" cy="3902468"/>
          </a:xfrm>
        </p:grpSpPr>
        <p:sp>
          <p:nvSpPr>
            <p:cNvPr name="Freeform 5" id="5"/>
            <p:cNvSpPr/>
            <p:nvPr/>
          </p:nvSpPr>
          <p:spPr>
            <a:xfrm flipH="false" flipV="false" rot="0">
              <a:off x="2508351" y="839804"/>
              <a:ext cx="3080575" cy="3062665"/>
            </a:xfrm>
            <a:custGeom>
              <a:avLst/>
              <a:gdLst/>
              <a:ahLst/>
              <a:cxnLst/>
              <a:rect r="r" b="b" t="t" l="l"/>
              <a:pathLst>
                <a:path h="3062665" w="3080575">
                  <a:moveTo>
                    <a:pt x="0" y="0"/>
                  </a:moveTo>
                  <a:lnTo>
                    <a:pt x="3080575" y="0"/>
                  </a:lnTo>
                  <a:lnTo>
                    <a:pt x="3080575" y="3062664"/>
                  </a:lnTo>
                  <a:lnTo>
                    <a:pt x="0" y="3062664"/>
                  </a:lnTo>
                  <a:lnTo>
                    <a:pt x="0" y="0"/>
                  </a:lnTo>
                  <a:close/>
                </a:path>
              </a:pathLst>
            </a:custGeom>
            <a:blipFill>
              <a:blip r:embed="rId3"/>
              <a:stretch>
                <a:fillRect l="0" t="0" r="0" b="0"/>
              </a:stretch>
            </a:blipFill>
          </p:spPr>
        </p:sp>
        <p:sp>
          <p:nvSpPr>
            <p:cNvPr name="TextBox 6" id="6"/>
            <p:cNvSpPr txBox="true"/>
            <p:nvPr/>
          </p:nvSpPr>
          <p:spPr>
            <a:xfrm rot="0">
              <a:off x="0" y="-47625"/>
              <a:ext cx="7791252" cy="503131"/>
            </a:xfrm>
            <a:prstGeom prst="rect">
              <a:avLst/>
            </a:prstGeom>
          </p:spPr>
          <p:txBody>
            <a:bodyPr anchor="t" rtlCol="false" tIns="0" lIns="0" bIns="0" rIns="0">
              <a:spAutoFit/>
            </a:bodyPr>
            <a:lstStyle/>
            <a:p>
              <a:pPr algn="ctr">
                <a:lnSpc>
                  <a:spcPts val="3220"/>
                </a:lnSpc>
              </a:pPr>
              <a:r>
                <a:rPr lang="en-US" sz="2300" u="sng">
                  <a:solidFill>
                    <a:srgbClr val="0E67A3"/>
                  </a:solidFill>
                  <a:latin typeface="Canva Sans"/>
                  <a:ea typeface="Canva Sans"/>
                  <a:cs typeface="Canva Sans"/>
                  <a:sym typeface="Canva Sans"/>
                  <a:hlinkClick r:id="rId4" tooltip="https://www.cherrycreekschools.org/Page/14839"/>
                </a:rPr>
                <a:t>www.cherrycreekschools.org/Page/14839</a:t>
              </a:r>
            </a:p>
          </p:txBody>
        </p:sp>
      </p:grpSp>
      <p:sp>
        <p:nvSpPr>
          <p:cNvPr name="Freeform 7" id="7"/>
          <p:cNvSpPr/>
          <p:nvPr/>
        </p:nvSpPr>
        <p:spPr>
          <a:xfrm flipH="false" flipV="false" rot="0">
            <a:off x="15786308" y="7866767"/>
            <a:ext cx="1881237" cy="1964738"/>
          </a:xfrm>
          <a:custGeom>
            <a:avLst/>
            <a:gdLst/>
            <a:ahLst/>
            <a:cxnLst/>
            <a:rect r="r" b="b" t="t" l="l"/>
            <a:pathLst>
              <a:path h="1964738" w="1881237">
                <a:moveTo>
                  <a:pt x="0" y="0"/>
                </a:moveTo>
                <a:lnTo>
                  <a:pt x="1881237" y="0"/>
                </a:lnTo>
                <a:lnTo>
                  <a:pt x="1881237" y="1964738"/>
                </a:lnTo>
                <a:lnTo>
                  <a:pt x="0" y="1964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492660" y="3701514"/>
            <a:ext cx="15587700" cy="2812005"/>
          </a:xfrm>
          <a:prstGeom prst="rect">
            <a:avLst/>
          </a:prstGeom>
        </p:spPr>
        <p:txBody>
          <a:bodyPr anchor="t" rtlCol="false" tIns="0" lIns="0" bIns="0" rIns="0">
            <a:spAutoFit/>
          </a:bodyPr>
          <a:lstStyle/>
          <a:p>
            <a:pPr algn="l">
              <a:lnSpc>
                <a:spcPts val="6017"/>
              </a:lnSpc>
            </a:pPr>
            <a:r>
              <a:rPr lang="en-US" sz="4298">
                <a:solidFill>
                  <a:srgbClr val="0E67A3"/>
                </a:solidFill>
                <a:latin typeface="Alegreya"/>
                <a:ea typeface="Alegreya"/>
                <a:cs typeface="Alegreya"/>
                <a:sym typeface="Alegreya"/>
              </a:rPr>
              <a:t>In the ASCENT and/or TREP program, </a:t>
            </a:r>
            <a:r>
              <a:rPr lang="en-US" sz="4298" b="true">
                <a:solidFill>
                  <a:srgbClr val="0E67A3"/>
                </a:solidFill>
                <a:latin typeface="Alegreya Bold"/>
                <a:ea typeface="Alegreya Bold"/>
                <a:cs typeface="Alegreya Bold"/>
                <a:sym typeface="Alegreya Bold"/>
              </a:rPr>
              <a:t>you CANNOT accept FAFSA, Pell, or any other federal financial aid. </a:t>
            </a:r>
            <a:r>
              <a:rPr lang="en-US" sz="4298">
                <a:solidFill>
                  <a:srgbClr val="0E67A3"/>
                </a:solidFill>
                <a:latin typeface="Alegreya"/>
                <a:ea typeface="Alegreya"/>
                <a:cs typeface="Alegreya"/>
                <a:sym typeface="Alegreya"/>
              </a:rPr>
              <a:t> This includes scholarships designed for first-year college students and work study programs!</a:t>
            </a:r>
          </a:p>
          <a:p>
            <a:pPr algn="l">
              <a:lnSpc>
                <a:spcPts val="4247"/>
              </a:lnSpc>
            </a:pPr>
          </a:p>
        </p:txBody>
      </p:sp>
      <p:sp>
        <p:nvSpPr>
          <p:cNvPr name="TextBox 3" id="3"/>
          <p:cNvSpPr txBox="true"/>
          <p:nvPr/>
        </p:nvSpPr>
        <p:spPr>
          <a:xfrm rot="0">
            <a:off x="820733" y="724863"/>
            <a:ext cx="16259627" cy="1670051"/>
          </a:xfrm>
          <a:prstGeom prst="rect">
            <a:avLst/>
          </a:prstGeom>
        </p:spPr>
        <p:txBody>
          <a:bodyPr anchor="t" rtlCol="false" tIns="0" lIns="0" bIns="0" rIns="0">
            <a:spAutoFit/>
          </a:bodyPr>
          <a:lstStyle/>
          <a:p>
            <a:pPr algn="ctr" marL="0" indent="0" lvl="0">
              <a:lnSpc>
                <a:spcPts val="12500"/>
              </a:lnSpc>
              <a:spcBef>
                <a:spcPct val="0"/>
              </a:spcBef>
            </a:pPr>
            <a:r>
              <a:rPr lang="en-US" sz="12500" spc="525">
                <a:solidFill>
                  <a:srgbClr val="B76E22"/>
                </a:solidFill>
                <a:latin typeface="Alfa Slab One"/>
                <a:ea typeface="Alfa Slab One"/>
                <a:cs typeface="Alfa Slab One"/>
                <a:sym typeface="Alfa Slab One"/>
              </a:rPr>
              <a:t>FINANCIAL AID</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279320" y="496985"/>
            <a:ext cx="2293736" cy="1946809"/>
          </a:xfrm>
          <a:custGeom>
            <a:avLst/>
            <a:gdLst/>
            <a:ahLst/>
            <a:cxnLst/>
            <a:rect r="r" b="b" t="t" l="l"/>
            <a:pathLst>
              <a:path h="1946809" w="2293736">
                <a:moveTo>
                  <a:pt x="0" y="0"/>
                </a:moveTo>
                <a:lnTo>
                  <a:pt x="2293736" y="0"/>
                </a:lnTo>
                <a:lnTo>
                  <a:pt x="2293736" y="1946809"/>
                </a:lnTo>
                <a:lnTo>
                  <a:pt x="0" y="1946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70197" y="2329494"/>
            <a:ext cx="4962548" cy="2076452"/>
          </a:xfrm>
          <a:prstGeom prst="rect">
            <a:avLst/>
          </a:prstGeom>
        </p:spPr>
        <p:txBody>
          <a:bodyPr anchor="t" rtlCol="false" tIns="0" lIns="0" bIns="0" rIns="0">
            <a:spAutoFit/>
          </a:bodyPr>
          <a:lstStyle/>
          <a:p>
            <a:pPr algn="l">
              <a:lnSpc>
                <a:spcPts val="8399"/>
              </a:lnSpc>
            </a:pPr>
          </a:p>
          <a:p>
            <a:pPr algn="l">
              <a:lnSpc>
                <a:spcPts val="8399"/>
              </a:lnSpc>
            </a:pPr>
            <a:r>
              <a:rPr lang="en-US" sz="5999" b="true">
                <a:solidFill>
                  <a:srgbClr val="0E67A3"/>
                </a:solidFill>
                <a:latin typeface="Alegreya Bold"/>
                <a:ea typeface="Alegreya Bold"/>
                <a:cs typeface="Alegreya Bold"/>
                <a:sym typeface="Alegreya Bold"/>
              </a:rPr>
              <a:t>ASCENT/TREP </a:t>
            </a:r>
          </a:p>
        </p:txBody>
      </p:sp>
      <p:sp>
        <p:nvSpPr>
          <p:cNvPr name="TextBox 4" id="4"/>
          <p:cNvSpPr txBox="true"/>
          <p:nvPr/>
        </p:nvSpPr>
        <p:spPr>
          <a:xfrm rot="0">
            <a:off x="395033" y="4348796"/>
            <a:ext cx="6440424" cy="3235960"/>
          </a:xfrm>
          <a:prstGeom prst="rect">
            <a:avLst/>
          </a:prstGeom>
        </p:spPr>
        <p:txBody>
          <a:bodyPr anchor="t" rtlCol="false" tIns="0" lIns="0" bIns="0" rIns="0">
            <a:spAutoFit/>
          </a:bodyPr>
          <a:lstStyle/>
          <a:p>
            <a:pPr algn="ctr">
              <a:lnSpc>
                <a:spcPts val="4340"/>
              </a:lnSpc>
            </a:pPr>
            <a:r>
              <a:rPr lang="en-US" sz="3100">
                <a:solidFill>
                  <a:srgbClr val="303030"/>
                </a:solidFill>
                <a:latin typeface="Alegreya"/>
                <a:ea typeface="Alegreya"/>
                <a:cs typeface="Alegreya"/>
                <a:sym typeface="Alegreya"/>
              </a:rPr>
              <a:t>Tuition</a:t>
            </a:r>
          </a:p>
          <a:p>
            <a:pPr algn="ctr">
              <a:lnSpc>
                <a:spcPts val="4340"/>
              </a:lnSpc>
            </a:pPr>
            <a:r>
              <a:rPr lang="en-US" sz="3100">
                <a:solidFill>
                  <a:srgbClr val="303030"/>
                </a:solidFill>
                <a:latin typeface="Alegreya"/>
                <a:ea typeface="Alegreya"/>
                <a:cs typeface="Alegreya"/>
                <a:sym typeface="Alegreya"/>
              </a:rPr>
              <a:t>Books</a:t>
            </a:r>
          </a:p>
          <a:p>
            <a:pPr algn="ctr">
              <a:lnSpc>
                <a:spcPts val="4340"/>
              </a:lnSpc>
            </a:pPr>
            <a:r>
              <a:rPr lang="en-US" sz="3100">
                <a:solidFill>
                  <a:srgbClr val="303030"/>
                </a:solidFill>
                <a:latin typeface="Alegreya"/>
                <a:ea typeface="Alegreya"/>
                <a:cs typeface="Alegreya"/>
                <a:sym typeface="Alegreya"/>
              </a:rPr>
              <a:t>Loner Laptop</a:t>
            </a:r>
          </a:p>
          <a:p>
            <a:pPr algn="ctr">
              <a:lnSpc>
                <a:spcPts val="4340"/>
              </a:lnSpc>
            </a:pPr>
            <a:r>
              <a:rPr lang="en-US" sz="3100">
                <a:solidFill>
                  <a:srgbClr val="303030"/>
                </a:solidFill>
                <a:latin typeface="Alegreya"/>
                <a:ea typeface="Alegreya"/>
                <a:cs typeface="Alegreya"/>
                <a:sym typeface="Alegreya"/>
              </a:rPr>
              <a:t>Required Fees Billed by College/Program (not housing/meals, not private flight lessons, not transportation)</a:t>
            </a:r>
          </a:p>
        </p:txBody>
      </p:sp>
      <p:sp>
        <p:nvSpPr>
          <p:cNvPr name="TextBox 5" id="5"/>
          <p:cNvSpPr txBox="true"/>
          <p:nvPr/>
        </p:nvSpPr>
        <p:spPr>
          <a:xfrm rot="0">
            <a:off x="10531319" y="4348796"/>
            <a:ext cx="6440424" cy="3778885"/>
          </a:xfrm>
          <a:prstGeom prst="rect">
            <a:avLst/>
          </a:prstGeom>
        </p:spPr>
        <p:txBody>
          <a:bodyPr anchor="t" rtlCol="false" tIns="0" lIns="0" bIns="0" rIns="0">
            <a:spAutoFit/>
          </a:bodyPr>
          <a:lstStyle/>
          <a:p>
            <a:pPr algn="ctr">
              <a:lnSpc>
                <a:spcPts val="4340"/>
              </a:lnSpc>
            </a:pPr>
            <a:r>
              <a:rPr lang="en-US" sz="3100">
                <a:solidFill>
                  <a:srgbClr val="303030"/>
                </a:solidFill>
                <a:latin typeface="Alegreya"/>
                <a:ea typeface="Alegreya"/>
                <a:cs typeface="Alegreya"/>
                <a:sym typeface="Alegreya"/>
              </a:rPr>
              <a:t>Pell Grants</a:t>
            </a:r>
          </a:p>
          <a:p>
            <a:pPr algn="ctr">
              <a:lnSpc>
                <a:spcPts val="4340"/>
              </a:lnSpc>
            </a:pPr>
            <a:r>
              <a:rPr lang="en-US" sz="3100">
                <a:solidFill>
                  <a:srgbClr val="303030"/>
                </a:solidFill>
                <a:latin typeface="Alegreya"/>
                <a:ea typeface="Alegreya"/>
                <a:cs typeface="Alegreya"/>
                <a:sym typeface="Alegreya"/>
              </a:rPr>
              <a:t>Guaranteed Student Loans</a:t>
            </a:r>
          </a:p>
          <a:p>
            <a:pPr algn="ctr">
              <a:lnSpc>
                <a:spcPts val="4340"/>
              </a:lnSpc>
            </a:pPr>
            <a:r>
              <a:rPr lang="en-US" sz="3100">
                <a:solidFill>
                  <a:srgbClr val="303030"/>
                </a:solidFill>
                <a:latin typeface="Alegreya"/>
                <a:ea typeface="Alegreya"/>
                <a:cs typeface="Alegreya"/>
                <a:sym typeface="Alegreya"/>
              </a:rPr>
              <a:t>Colorado Student Grants</a:t>
            </a:r>
          </a:p>
          <a:p>
            <a:pPr algn="ctr">
              <a:lnSpc>
                <a:spcPts val="4340"/>
              </a:lnSpc>
            </a:pPr>
            <a:r>
              <a:rPr lang="en-US" sz="3100">
                <a:solidFill>
                  <a:srgbClr val="303030"/>
                </a:solidFill>
                <a:latin typeface="Alegreya"/>
                <a:ea typeface="Alegreya"/>
                <a:cs typeface="Alegreya"/>
                <a:sym typeface="Alegreya"/>
              </a:rPr>
              <a:t>Institutional Aid such as Merit Scholarships</a:t>
            </a:r>
          </a:p>
          <a:p>
            <a:pPr algn="ctr">
              <a:lnSpc>
                <a:spcPts val="4340"/>
              </a:lnSpc>
            </a:pPr>
            <a:r>
              <a:rPr lang="en-US" sz="3100">
                <a:solidFill>
                  <a:srgbClr val="303030"/>
                </a:solidFill>
                <a:latin typeface="Alegreya"/>
                <a:ea typeface="Alegreya"/>
                <a:cs typeface="Alegreya"/>
                <a:sym typeface="Alegreya"/>
              </a:rPr>
              <a:t>*Work Study</a:t>
            </a:r>
          </a:p>
          <a:p>
            <a:pPr algn="ctr">
              <a:lnSpc>
                <a:spcPts val="4340"/>
              </a:lnSpc>
            </a:pPr>
            <a:r>
              <a:rPr lang="en-US" sz="3100">
                <a:solidFill>
                  <a:srgbClr val="303030"/>
                </a:solidFill>
                <a:latin typeface="Alegreya"/>
                <a:ea typeface="Alegreya"/>
                <a:cs typeface="Alegreya"/>
                <a:sym typeface="Alegreya"/>
              </a:rPr>
              <a:t>Other State Aid</a:t>
            </a:r>
          </a:p>
        </p:txBody>
      </p:sp>
      <p:sp>
        <p:nvSpPr>
          <p:cNvPr name="TextBox 6" id="6"/>
          <p:cNvSpPr txBox="true"/>
          <p:nvPr/>
        </p:nvSpPr>
        <p:spPr>
          <a:xfrm rot="0">
            <a:off x="9972866" y="3204857"/>
            <a:ext cx="7920102" cy="1019177"/>
          </a:xfrm>
          <a:prstGeom prst="rect">
            <a:avLst/>
          </a:prstGeom>
        </p:spPr>
        <p:txBody>
          <a:bodyPr anchor="t" rtlCol="false" tIns="0" lIns="0" bIns="0" rIns="0">
            <a:spAutoFit/>
          </a:bodyPr>
          <a:lstStyle/>
          <a:p>
            <a:pPr algn="ctr">
              <a:lnSpc>
                <a:spcPts val="8399"/>
              </a:lnSpc>
            </a:pPr>
            <a:r>
              <a:rPr lang="en-US" b="true" sz="5999">
                <a:solidFill>
                  <a:srgbClr val="0E67A3"/>
                </a:solidFill>
                <a:latin typeface="Alegreya Bold"/>
                <a:ea typeface="Alegreya Bold"/>
                <a:cs typeface="Alegreya Bold"/>
                <a:sym typeface="Alegreya Bold"/>
              </a:rPr>
              <a:t>FAFSA/CASFA</a:t>
            </a:r>
          </a:p>
        </p:txBody>
      </p:sp>
      <p:sp>
        <p:nvSpPr>
          <p:cNvPr name="TextBox 7" id="7"/>
          <p:cNvSpPr txBox="true"/>
          <p:nvPr/>
        </p:nvSpPr>
        <p:spPr>
          <a:xfrm rot="0">
            <a:off x="7035055" y="4548821"/>
            <a:ext cx="3896944" cy="4071619"/>
          </a:xfrm>
          <a:prstGeom prst="rect">
            <a:avLst/>
          </a:prstGeom>
        </p:spPr>
        <p:txBody>
          <a:bodyPr anchor="t" rtlCol="false" tIns="0" lIns="0" bIns="0" rIns="0">
            <a:spAutoFit/>
          </a:bodyPr>
          <a:lstStyle/>
          <a:p>
            <a:pPr algn="ctr">
              <a:lnSpc>
                <a:spcPts val="5184"/>
              </a:lnSpc>
            </a:pPr>
            <a:r>
              <a:rPr lang="en-US" sz="6099" spc="-121">
                <a:solidFill>
                  <a:srgbClr val="940418"/>
                </a:solidFill>
                <a:latin typeface="Horizon"/>
                <a:ea typeface="Horizon"/>
                <a:cs typeface="Horizon"/>
                <a:sym typeface="Horizon"/>
              </a:rPr>
              <a:t>One</a:t>
            </a:r>
          </a:p>
          <a:p>
            <a:pPr algn="ctr">
              <a:lnSpc>
                <a:spcPts val="5184"/>
              </a:lnSpc>
            </a:pPr>
            <a:r>
              <a:rPr lang="en-US" sz="6099" spc="-121">
                <a:solidFill>
                  <a:srgbClr val="940418"/>
                </a:solidFill>
                <a:latin typeface="Horizon"/>
                <a:ea typeface="Horizon"/>
                <a:cs typeface="Horizon"/>
                <a:sym typeface="Horizon"/>
              </a:rPr>
              <a:t>or the Other</a:t>
            </a:r>
          </a:p>
          <a:p>
            <a:pPr algn="ctr">
              <a:lnSpc>
                <a:spcPts val="5184"/>
              </a:lnSpc>
            </a:pPr>
            <a:r>
              <a:rPr lang="en-US" sz="6099" spc="-121">
                <a:solidFill>
                  <a:srgbClr val="940418"/>
                </a:solidFill>
                <a:latin typeface="Horizon"/>
                <a:ea typeface="Horizon"/>
                <a:cs typeface="Horizon"/>
                <a:sym typeface="Horizon"/>
              </a:rPr>
              <a:t>NOT BOTH!!</a:t>
            </a:r>
          </a:p>
        </p:txBody>
      </p:sp>
      <p:sp>
        <p:nvSpPr>
          <p:cNvPr name="TextBox 8" id="8"/>
          <p:cNvSpPr txBox="true"/>
          <p:nvPr/>
        </p:nvSpPr>
        <p:spPr>
          <a:xfrm rot="0">
            <a:off x="5454936" y="836609"/>
            <a:ext cx="6839621" cy="1607185"/>
          </a:xfrm>
          <a:prstGeom prst="rect">
            <a:avLst/>
          </a:prstGeom>
        </p:spPr>
        <p:txBody>
          <a:bodyPr anchor="t" rtlCol="false" tIns="0" lIns="0" bIns="0" rIns="0">
            <a:spAutoFit/>
          </a:bodyPr>
          <a:lstStyle/>
          <a:p>
            <a:pPr algn="ctr">
              <a:lnSpc>
                <a:spcPts val="4340"/>
              </a:lnSpc>
            </a:pPr>
            <a:r>
              <a:rPr lang="en-US" sz="3100">
                <a:solidFill>
                  <a:srgbClr val="303030"/>
                </a:solidFill>
                <a:latin typeface="Alfa Slab One"/>
                <a:ea typeface="Alfa Slab One"/>
                <a:cs typeface="Alfa Slab One"/>
                <a:sym typeface="Alfa Slab One"/>
              </a:rPr>
              <a:t>State requires you to apply for FAFSA or CAFSA to be eligible for ASCENT/TREP </a:t>
            </a:r>
          </a:p>
        </p:txBody>
      </p:sp>
      <p:sp>
        <p:nvSpPr>
          <p:cNvPr name="TextBox 9" id="9"/>
          <p:cNvSpPr txBox="true"/>
          <p:nvPr/>
        </p:nvSpPr>
        <p:spPr>
          <a:xfrm rot="0">
            <a:off x="12957382" y="9930766"/>
            <a:ext cx="5188336" cy="356234"/>
          </a:xfrm>
          <a:prstGeom prst="rect">
            <a:avLst/>
          </a:prstGeom>
        </p:spPr>
        <p:txBody>
          <a:bodyPr anchor="t" rtlCol="false" tIns="0" lIns="0" bIns="0" rIns="0">
            <a:spAutoFit/>
          </a:bodyPr>
          <a:lstStyle/>
          <a:p>
            <a:pPr algn="l">
              <a:lnSpc>
                <a:spcPts val="2940"/>
              </a:lnSpc>
            </a:pPr>
            <a:r>
              <a:rPr lang="en-US" sz="2100">
                <a:solidFill>
                  <a:srgbClr val="303030"/>
                </a:solidFill>
                <a:latin typeface="Alegreya"/>
                <a:ea typeface="Alegreya"/>
                <a:cs typeface="Alegreya"/>
                <a:sym typeface="Alegreya"/>
              </a:rPr>
              <a:t>*can work an hourly on-campus position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70515" y="1973580"/>
            <a:ext cx="11673262" cy="6736445"/>
          </a:xfrm>
          <a:custGeom>
            <a:avLst/>
            <a:gdLst/>
            <a:ahLst/>
            <a:cxnLst/>
            <a:rect r="r" b="b" t="t" l="l"/>
            <a:pathLst>
              <a:path h="6736445" w="11673262">
                <a:moveTo>
                  <a:pt x="0" y="0"/>
                </a:moveTo>
                <a:lnTo>
                  <a:pt x="11673262" y="0"/>
                </a:lnTo>
                <a:lnTo>
                  <a:pt x="11673262" y="6736445"/>
                </a:lnTo>
                <a:lnTo>
                  <a:pt x="0" y="6736445"/>
                </a:lnTo>
                <a:lnTo>
                  <a:pt x="0" y="0"/>
                </a:lnTo>
                <a:close/>
              </a:path>
            </a:pathLst>
          </a:custGeom>
          <a:blipFill>
            <a:blip r:embed="rId3"/>
            <a:stretch>
              <a:fillRect l="0" t="0" r="0" b="0"/>
            </a:stretch>
          </a:blipFill>
        </p:spPr>
      </p:sp>
      <p:sp>
        <p:nvSpPr>
          <p:cNvPr name="TextBox 3" id="3"/>
          <p:cNvSpPr txBox="true"/>
          <p:nvPr/>
        </p:nvSpPr>
        <p:spPr>
          <a:xfrm rot="0">
            <a:off x="2454883" y="981075"/>
            <a:ext cx="14262644" cy="1407795"/>
          </a:xfrm>
          <a:prstGeom prst="rect">
            <a:avLst/>
          </a:prstGeom>
        </p:spPr>
        <p:txBody>
          <a:bodyPr anchor="t" rtlCol="false" tIns="0" lIns="0" bIns="0" rIns="0">
            <a:spAutoFit/>
          </a:bodyPr>
          <a:lstStyle/>
          <a:p>
            <a:pPr algn="ctr">
              <a:lnSpc>
                <a:spcPts val="3779"/>
              </a:lnSpc>
            </a:pPr>
          </a:p>
          <a:p>
            <a:pPr algn="ctr">
              <a:lnSpc>
                <a:spcPts val="3779"/>
              </a:lnSpc>
            </a:pPr>
            <a:r>
              <a:rPr lang="en-US" sz="2699">
                <a:solidFill>
                  <a:srgbClr val="0E67A3"/>
                </a:solidFill>
                <a:latin typeface="Alegreya"/>
                <a:ea typeface="Alegreya"/>
                <a:cs typeface="Alegreya"/>
                <a:sym typeface="Alegreya"/>
              </a:rPr>
              <a:t>Students must take one of these required courses </a:t>
            </a:r>
            <a:r>
              <a:rPr lang="en-US" b="true" sz="2699">
                <a:solidFill>
                  <a:srgbClr val="0E67A3"/>
                </a:solidFill>
                <a:latin typeface="Alegreya Bold"/>
                <a:ea typeface="Alegreya Bold"/>
                <a:cs typeface="Alegreya Bold"/>
                <a:sym typeface="Alegreya Bold"/>
              </a:rPr>
              <a:t>DURING</a:t>
            </a:r>
            <a:r>
              <a:rPr lang="en-US" sz="2699">
                <a:solidFill>
                  <a:srgbClr val="0E67A3"/>
                </a:solidFill>
                <a:latin typeface="Alegreya"/>
                <a:ea typeface="Alegreya"/>
                <a:cs typeface="Alegreya"/>
                <a:sym typeface="Alegreya"/>
              </a:rPr>
              <a:t> their senior year to be eligible for TREP. </a:t>
            </a:r>
          </a:p>
          <a:p>
            <a:pPr algn="ctr">
              <a:lnSpc>
                <a:spcPts val="3779"/>
              </a:lnSpc>
            </a:pPr>
          </a:p>
        </p:txBody>
      </p:sp>
      <p:sp>
        <p:nvSpPr>
          <p:cNvPr name="TextBox 4" id="4"/>
          <p:cNvSpPr txBox="true"/>
          <p:nvPr/>
        </p:nvSpPr>
        <p:spPr>
          <a:xfrm rot="0">
            <a:off x="2823634" y="8822055"/>
            <a:ext cx="12967024" cy="931545"/>
          </a:xfrm>
          <a:prstGeom prst="rect">
            <a:avLst/>
          </a:prstGeom>
        </p:spPr>
        <p:txBody>
          <a:bodyPr anchor="t" rtlCol="false" tIns="0" lIns="0" bIns="0" rIns="0">
            <a:spAutoFit/>
          </a:bodyPr>
          <a:lstStyle/>
          <a:p>
            <a:pPr algn="ctr">
              <a:lnSpc>
                <a:spcPts val="3779"/>
              </a:lnSpc>
              <a:spcBef>
                <a:spcPct val="0"/>
              </a:spcBef>
            </a:pPr>
            <a:r>
              <a:rPr lang="en-US" sz="2699">
                <a:solidFill>
                  <a:srgbClr val="0E67A3"/>
                </a:solidFill>
                <a:latin typeface="Alegreya"/>
                <a:ea typeface="Alegreya"/>
                <a:cs typeface="Alegreya"/>
                <a:sym typeface="Alegreya"/>
              </a:rPr>
              <a:t>These are the course names and numbers specified by the Colorado Department of Education and may be referred to differently at your home high school. Ask your counselor.</a:t>
            </a:r>
          </a:p>
        </p:txBody>
      </p:sp>
      <p:sp>
        <p:nvSpPr>
          <p:cNvPr name="TextBox 5" id="5"/>
          <p:cNvSpPr txBox="true"/>
          <p:nvPr/>
        </p:nvSpPr>
        <p:spPr>
          <a:xfrm rot="0">
            <a:off x="1028700" y="-153737"/>
            <a:ext cx="15065318" cy="1550047"/>
          </a:xfrm>
          <a:prstGeom prst="rect">
            <a:avLst/>
          </a:prstGeom>
        </p:spPr>
        <p:txBody>
          <a:bodyPr anchor="t" rtlCol="false" tIns="0" lIns="0" bIns="0" rIns="0">
            <a:spAutoFit/>
          </a:bodyPr>
          <a:lstStyle/>
          <a:p>
            <a:pPr algn="l">
              <a:lnSpc>
                <a:spcPts val="12739"/>
              </a:lnSpc>
            </a:pPr>
            <a:r>
              <a:rPr lang="en-US" sz="9099">
                <a:solidFill>
                  <a:srgbClr val="800000"/>
                </a:solidFill>
                <a:latin typeface="Wildcat College"/>
                <a:ea typeface="Wildcat College"/>
                <a:cs typeface="Wildcat College"/>
                <a:sym typeface="Wildcat College"/>
              </a:rPr>
              <a:t>TREP</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01945" y="4551246"/>
            <a:ext cx="3905689" cy="3017336"/>
          </a:xfrm>
          <a:custGeom>
            <a:avLst/>
            <a:gdLst/>
            <a:ahLst/>
            <a:cxnLst/>
            <a:rect r="r" b="b" t="t" l="l"/>
            <a:pathLst>
              <a:path h="3017336" w="3905689">
                <a:moveTo>
                  <a:pt x="0" y="0"/>
                </a:moveTo>
                <a:lnTo>
                  <a:pt x="3905690" y="0"/>
                </a:lnTo>
                <a:lnTo>
                  <a:pt x="3905690" y="3017337"/>
                </a:lnTo>
                <a:lnTo>
                  <a:pt x="0" y="3017337"/>
                </a:lnTo>
                <a:lnTo>
                  <a:pt x="0" y="0"/>
                </a:lnTo>
                <a:close/>
              </a:path>
            </a:pathLst>
          </a:custGeom>
          <a:blipFill>
            <a:blip r:embed="rId3"/>
            <a:stretch>
              <a:fillRect l="0" t="0" r="0" b="0"/>
            </a:stretch>
          </a:blipFill>
        </p:spPr>
      </p:sp>
      <p:sp>
        <p:nvSpPr>
          <p:cNvPr name="Freeform 3" id="3"/>
          <p:cNvSpPr/>
          <p:nvPr/>
        </p:nvSpPr>
        <p:spPr>
          <a:xfrm flipH="false" flipV="false" rot="0">
            <a:off x="5214972" y="2256349"/>
            <a:ext cx="4341780" cy="1473506"/>
          </a:xfrm>
          <a:custGeom>
            <a:avLst/>
            <a:gdLst/>
            <a:ahLst/>
            <a:cxnLst/>
            <a:rect r="r" b="b" t="t" l="l"/>
            <a:pathLst>
              <a:path h="1473506" w="4341780">
                <a:moveTo>
                  <a:pt x="0" y="0"/>
                </a:moveTo>
                <a:lnTo>
                  <a:pt x="4341780" y="0"/>
                </a:lnTo>
                <a:lnTo>
                  <a:pt x="4341780" y="1473505"/>
                </a:lnTo>
                <a:lnTo>
                  <a:pt x="0" y="1473505"/>
                </a:lnTo>
                <a:lnTo>
                  <a:pt x="0" y="0"/>
                </a:lnTo>
                <a:close/>
              </a:path>
            </a:pathLst>
          </a:custGeom>
          <a:blipFill>
            <a:blip r:embed="rId4"/>
            <a:stretch>
              <a:fillRect l="0" t="0" r="0" b="0"/>
            </a:stretch>
          </a:blipFill>
        </p:spPr>
      </p:sp>
      <p:sp>
        <p:nvSpPr>
          <p:cNvPr name="Freeform 4" id="4"/>
          <p:cNvSpPr/>
          <p:nvPr/>
        </p:nvSpPr>
        <p:spPr>
          <a:xfrm flipH="false" flipV="false" rot="0">
            <a:off x="4943275" y="4551246"/>
            <a:ext cx="4613477" cy="1722197"/>
          </a:xfrm>
          <a:custGeom>
            <a:avLst/>
            <a:gdLst/>
            <a:ahLst/>
            <a:cxnLst/>
            <a:rect r="r" b="b" t="t" l="l"/>
            <a:pathLst>
              <a:path h="1722197" w="4613477">
                <a:moveTo>
                  <a:pt x="0" y="0"/>
                </a:moveTo>
                <a:lnTo>
                  <a:pt x="4613477" y="0"/>
                </a:lnTo>
                <a:lnTo>
                  <a:pt x="4613477" y="1722198"/>
                </a:lnTo>
                <a:lnTo>
                  <a:pt x="0" y="1722198"/>
                </a:lnTo>
                <a:lnTo>
                  <a:pt x="0" y="0"/>
                </a:lnTo>
                <a:close/>
              </a:path>
            </a:pathLst>
          </a:custGeom>
          <a:blipFill>
            <a:blip r:embed="rId5"/>
            <a:stretch>
              <a:fillRect l="0" t="0" r="0" b="0"/>
            </a:stretch>
          </a:blipFill>
        </p:spPr>
      </p:sp>
      <p:sp>
        <p:nvSpPr>
          <p:cNvPr name="Freeform 5" id="5"/>
          <p:cNvSpPr/>
          <p:nvPr/>
        </p:nvSpPr>
        <p:spPr>
          <a:xfrm flipH="false" flipV="false" rot="0">
            <a:off x="6165203" y="7605228"/>
            <a:ext cx="2978797" cy="2560288"/>
          </a:xfrm>
          <a:custGeom>
            <a:avLst/>
            <a:gdLst/>
            <a:ahLst/>
            <a:cxnLst/>
            <a:rect r="r" b="b" t="t" l="l"/>
            <a:pathLst>
              <a:path h="2560288" w="2978797">
                <a:moveTo>
                  <a:pt x="0" y="0"/>
                </a:moveTo>
                <a:lnTo>
                  <a:pt x="2978797" y="0"/>
                </a:lnTo>
                <a:lnTo>
                  <a:pt x="2978797" y="2560288"/>
                </a:lnTo>
                <a:lnTo>
                  <a:pt x="0" y="2560288"/>
                </a:lnTo>
                <a:lnTo>
                  <a:pt x="0" y="0"/>
                </a:lnTo>
                <a:close/>
              </a:path>
            </a:pathLst>
          </a:custGeom>
          <a:blipFill>
            <a:blip r:embed="rId6"/>
            <a:stretch>
              <a:fillRect l="0" t="0" r="0" b="0"/>
            </a:stretch>
          </a:blipFill>
        </p:spPr>
      </p:sp>
      <p:sp>
        <p:nvSpPr>
          <p:cNvPr name="Freeform 6" id="6"/>
          <p:cNvSpPr/>
          <p:nvPr/>
        </p:nvSpPr>
        <p:spPr>
          <a:xfrm flipH="false" flipV="false" rot="0">
            <a:off x="501945" y="2256349"/>
            <a:ext cx="4041485" cy="1951925"/>
          </a:xfrm>
          <a:custGeom>
            <a:avLst/>
            <a:gdLst/>
            <a:ahLst/>
            <a:cxnLst/>
            <a:rect r="r" b="b" t="t" l="l"/>
            <a:pathLst>
              <a:path h="1951925" w="4041485">
                <a:moveTo>
                  <a:pt x="0" y="0"/>
                </a:moveTo>
                <a:lnTo>
                  <a:pt x="4041486" y="0"/>
                </a:lnTo>
                <a:lnTo>
                  <a:pt x="4041486" y="1951925"/>
                </a:lnTo>
                <a:lnTo>
                  <a:pt x="0" y="1951925"/>
                </a:lnTo>
                <a:lnTo>
                  <a:pt x="0" y="0"/>
                </a:lnTo>
                <a:close/>
              </a:path>
            </a:pathLst>
          </a:custGeom>
          <a:blipFill>
            <a:blip r:embed="rId7"/>
            <a:stretch>
              <a:fillRect l="0" t="0" r="0" b="0"/>
            </a:stretch>
          </a:blipFill>
        </p:spPr>
      </p:sp>
      <p:sp>
        <p:nvSpPr>
          <p:cNvPr name="Freeform 7" id="7"/>
          <p:cNvSpPr/>
          <p:nvPr/>
        </p:nvSpPr>
        <p:spPr>
          <a:xfrm flipH="false" flipV="false" rot="0">
            <a:off x="12443175" y="1675868"/>
            <a:ext cx="4315159" cy="1819364"/>
          </a:xfrm>
          <a:custGeom>
            <a:avLst/>
            <a:gdLst/>
            <a:ahLst/>
            <a:cxnLst/>
            <a:rect r="r" b="b" t="t" l="l"/>
            <a:pathLst>
              <a:path h="1819364" w="4315159">
                <a:moveTo>
                  <a:pt x="0" y="0"/>
                </a:moveTo>
                <a:lnTo>
                  <a:pt x="4315159" y="0"/>
                </a:lnTo>
                <a:lnTo>
                  <a:pt x="4315159" y="1819364"/>
                </a:lnTo>
                <a:lnTo>
                  <a:pt x="0" y="1819364"/>
                </a:lnTo>
                <a:lnTo>
                  <a:pt x="0" y="0"/>
                </a:lnTo>
                <a:close/>
              </a:path>
            </a:pathLst>
          </a:custGeom>
          <a:blipFill>
            <a:blip r:embed="rId8"/>
            <a:stretch>
              <a:fillRect l="0" t="0" r="0" b="0"/>
            </a:stretch>
          </a:blipFill>
        </p:spPr>
      </p:sp>
      <p:sp>
        <p:nvSpPr>
          <p:cNvPr name="Freeform 8" id="8"/>
          <p:cNvSpPr/>
          <p:nvPr/>
        </p:nvSpPr>
        <p:spPr>
          <a:xfrm flipH="false" flipV="false" rot="0">
            <a:off x="12443175" y="3950754"/>
            <a:ext cx="4315159" cy="2176844"/>
          </a:xfrm>
          <a:custGeom>
            <a:avLst/>
            <a:gdLst/>
            <a:ahLst/>
            <a:cxnLst/>
            <a:rect r="r" b="b" t="t" l="l"/>
            <a:pathLst>
              <a:path h="2176844" w="4315159">
                <a:moveTo>
                  <a:pt x="0" y="0"/>
                </a:moveTo>
                <a:lnTo>
                  <a:pt x="4315159" y="0"/>
                </a:lnTo>
                <a:lnTo>
                  <a:pt x="4315159" y="2176843"/>
                </a:lnTo>
                <a:lnTo>
                  <a:pt x="0" y="2176843"/>
                </a:lnTo>
                <a:lnTo>
                  <a:pt x="0" y="0"/>
                </a:lnTo>
                <a:close/>
              </a:path>
            </a:pathLst>
          </a:custGeom>
          <a:blipFill>
            <a:blip r:embed="rId9"/>
            <a:stretch>
              <a:fillRect l="0" t="0" r="0" b="0"/>
            </a:stretch>
          </a:blipFill>
        </p:spPr>
      </p:sp>
      <p:sp>
        <p:nvSpPr>
          <p:cNvPr name="Freeform 9" id="9"/>
          <p:cNvSpPr/>
          <p:nvPr/>
        </p:nvSpPr>
        <p:spPr>
          <a:xfrm flipH="false" flipV="false" rot="0">
            <a:off x="9556752" y="7568583"/>
            <a:ext cx="2852969" cy="2596933"/>
          </a:xfrm>
          <a:custGeom>
            <a:avLst/>
            <a:gdLst/>
            <a:ahLst/>
            <a:cxnLst/>
            <a:rect r="r" b="b" t="t" l="l"/>
            <a:pathLst>
              <a:path h="2596933" w="2852969">
                <a:moveTo>
                  <a:pt x="0" y="0"/>
                </a:moveTo>
                <a:lnTo>
                  <a:pt x="2852969" y="0"/>
                </a:lnTo>
                <a:lnTo>
                  <a:pt x="2852969" y="2596933"/>
                </a:lnTo>
                <a:lnTo>
                  <a:pt x="0" y="2596933"/>
                </a:lnTo>
                <a:lnTo>
                  <a:pt x="0" y="0"/>
                </a:lnTo>
                <a:close/>
              </a:path>
            </a:pathLst>
          </a:custGeom>
          <a:blipFill>
            <a:blip r:embed="rId10"/>
            <a:stretch>
              <a:fillRect l="0" t="0" r="0" b="0"/>
            </a:stretch>
          </a:blipFill>
        </p:spPr>
      </p:sp>
      <p:sp>
        <p:nvSpPr>
          <p:cNvPr name="TextBox 10" id="10"/>
          <p:cNvSpPr txBox="true"/>
          <p:nvPr/>
        </p:nvSpPr>
        <p:spPr>
          <a:xfrm rot="0">
            <a:off x="1686810" y="22172"/>
            <a:ext cx="13075518" cy="1566469"/>
          </a:xfrm>
          <a:prstGeom prst="rect">
            <a:avLst/>
          </a:prstGeom>
        </p:spPr>
        <p:txBody>
          <a:bodyPr anchor="t" rtlCol="false" tIns="0" lIns="0" bIns="0" rIns="0">
            <a:spAutoFit/>
          </a:bodyPr>
          <a:lstStyle/>
          <a:p>
            <a:pPr algn="ctr">
              <a:lnSpc>
                <a:spcPts val="12880"/>
              </a:lnSpc>
            </a:pPr>
            <a:r>
              <a:rPr lang="en-US" sz="9200" b="true">
                <a:solidFill>
                  <a:srgbClr val="000000"/>
                </a:solidFill>
                <a:latin typeface="Canva Sans Bold"/>
                <a:ea typeface="Canva Sans Bold"/>
                <a:cs typeface="Canva Sans Bold"/>
                <a:sym typeface="Canva Sans Bold"/>
              </a:rPr>
              <a:t>ASCENT TREP Partners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78373" y="729235"/>
            <a:ext cx="15065318" cy="3133926"/>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What is College Readiness?</a:t>
            </a:r>
          </a:p>
          <a:p>
            <a:pPr algn="l">
              <a:lnSpc>
                <a:spcPts val="8399"/>
              </a:lnSpc>
            </a:pPr>
          </a:p>
          <a:p>
            <a:pPr algn="l">
              <a:lnSpc>
                <a:spcPts val="8399"/>
              </a:lnSpc>
            </a:pPr>
            <a:r>
              <a:rPr lang="en-US" sz="5999" b="true">
                <a:solidFill>
                  <a:srgbClr val="0E67A3"/>
                </a:solidFill>
                <a:latin typeface="Alegreya Bold"/>
                <a:ea typeface="Alegreya Bold"/>
                <a:cs typeface="Alegreya Bold"/>
                <a:sym typeface="Alegreya Bold"/>
              </a:rPr>
              <a:t>ENGLISH                                               MATH</a:t>
            </a:r>
          </a:p>
        </p:txBody>
      </p:sp>
      <p:sp>
        <p:nvSpPr>
          <p:cNvPr name="Freeform 3" id="3"/>
          <p:cNvSpPr/>
          <p:nvPr/>
        </p:nvSpPr>
        <p:spPr>
          <a:xfrm flipH="false" flipV="false" rot="0">
            <a:off x="14053849" y="843535"/>
            <a:ext cx="3205451" cy="1387086"/>
          </a:xfrm>
          <a:custGeom>
            <a:avLst/>
            <a:gdLst/>
            <a:ahLst/>
            <a:cxnLst/>
            <a:rect r="r" b="b" t="t" l="l"/>
            <a:pathLst>
              <a:path h="1387086" w="3205451">
                <a:moveTo>
                  <a:pt x="0" y="0"/>
                </a:moveTo>
                <a:lnTo>
                  <a:pt x="3205451" y="0"/>
                </a:lnTo>
                <a:lnTo>
                  <a:pt x="3205451" y="1387086"/>
                </a:lnTo>
                <a:lnTo>
                  <a:pt x="0" y="13870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361014" y="3806011"/>
            <a:ext cx="6440424" cy="4882185"/>
          </a:xfrm>
          <a:prstGeom prst="rect">
            <a:avLst/>
          </a:prstGeom>
        </p:spPr>
        <p:txBody>
          <a:bodyPr anchor="t" rtlCol="false" tIns="0" lIns="0" bIns="0" rIns="0">
            <a:spAutoFit/>
          </a:bodyPr>
          <a:lstStyle/>
          <a:p>
            <a:pPr algn="l">
              <a:lnSpc>
                <a:spcPts val="4340"/>
              </a:lnSpc>
            </a:pPr>
            <a:r>
              <a:rPr lang="en-US" sz="3100">
                <a:solidFill>
                  <a:srgbClr val="0E67A3"/>
                </a:solidFill>
                <a:latin typeface="Alegreya"/>
                <a:ea typeface="Alegreya"/>
                <a:cs typeface="Alegreya"/>
                <a:sym typeface="Alegreya"/>
              </a:rPr>
              <a:t>Pick one:</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SAT English - 470</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ACT English - 18</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ENG 1021 - English Composition, C or better, registered for college credit</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Accuplacer Next Generation Writing - 246</a:t>
            </a:r>
          </a:p>
          <a:p>
            <a:pPr algn="l">
              <a:lnSpc>
                <a:spcPts val="4480"/>
              </a:lnSpc>
            </a:pPr>
          </a:p>
        </p:txBody>
      </p:sp>
      <p:sp>
        <p:nvSpPr>
          <p:cNvPr name="TextBox 5" id="5"/>
          <p:cNvSpPr txBox="true"/>
          <p:nvPr/>
        </p:nvSpPr>
        <p:spPr>
          <a:xfrm rot="0">
            <a:off x="10701086" y="3900401"/>
            <a:ext cx="6440424" cy="4321545"/>
          </a:xfrm>
          <a:prstGeom prst="rect">
            <a:avLst/>
          </a:prstGeom>
        </p:spPr>
        <p:txBody>
          <a:bodyPr anchor="t" rtlCol="false" tIns="0" lIns="0" bIns="0" rIns="0">
            <a:spAutoFit/>
          </a:bodyPr>
          <a:lstStyle/>
          <a:p>
            <a:pPr algn="l">
              <a:lnSpc>
                <a:spcPts val="4340"/>
              </a:lnSpc>
            </a:pPr>
            <a:r>
              <a:rPr lang="en-US" sz="3100">
                <a:solidFill>
                  <a:srgbClr val="0E67A3"/>
                </a:solidFill>
                <a:latin typeface="Alegreya"/>
                <a:ea typeface="Alegreya"/>
                <a:cs typeface="Alegreya"/>
                <a:sym typeface="Alegreya"/>
              </a:rPr>
              <a:t>Pick one:</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SAT Math - 500</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ACT Math - 19</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MATH 1340 - CE College Algebra, C or better, registered for college credit</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Accuplacer Next Generation AAF - 235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DAGSo9CPVfY</dc:identifier>
  <dcterms:modified xsi:type="dcterms:W3CDTF">2011-08-01T06:04:30Z</dcterms:modified>
  <cp:revision>1</cp:revision>
  <dc:title>Senior ASCENT/TREP Presentation 10.9.24</dc:title>
</cp:coreProperties>
</file>